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6" r:id="rId19"/>
    <p:sldId id="277"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581"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B1A071-748A-41F9-BB7F-1DEDA56188D5}" type="datetimeFigureOut">
              <a:rPr lang="en-US" smtClean="0"/>
              <a:pPr/>
              <a:t>12/22/2015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FD57A7-0622-4158-BA26-8FF61BFCB7C2}" type="slidenum">
              <a:rPr lang="en-US" smtClean="0"/>
              <a:pPr/>
              <a:t>‹#›</a:t>
            </a:fld>
            <a:endParaRPr lang="en-US"/>
          </a:p>
        </p:txBody>
      </p:sp>
    </p:spTree>
    <p:extLst>
      <p:ext uri="{BB962C8B-B14F-4D97-AF65-F5344CB8AC3E}">
        <p14:creationId xmlns:p14="http://schemas.microsoft.com/office/powerpoint/2010/main" val="236637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FD57A7-0622-4158-BA26-8FF61BFCB7C2}"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202E9-F0D9-426F-8CEB-A138CFB1E5F0}" type="datetimeFigureOut">
              <a:rPr lang="en-US" smtClean="0"/>
              <a:pPr/>
              <a:t>12/22/2015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7CEDD-AAD8-43CA-B014-9D66CF98E8C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202E9-F0D9-426F-8CEB-A138CFB1E5F0}" type="datetimeFigureOut">
              <a:rPr lang="en-US" smtClean="0"/>
              <a:pPr/>
              <a:t>12/22/2015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7CEDD-AAD8-43CA-B014-9D66CF98E8C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embed/moBvLFbFdJ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a:bodyPr>
          <a:lstStyle/>
          <a:p>
            <a:r>
              <a:rPr lang="en-US" sz="5400" b="1" dirty="0" smtClean="0">
                <a:effectLst>
                  <a:outerShdw blurRad="38100" dist="38100" dir="2700000" algn="tl">
                    <a:srgbClr val="000000">
                      <a:alpha val="43137"/>
                    </a:srgbClr>
                  </a:outerShdw>
                </a:effectLst>
              </a:rPr>
              <a:t>Revelation 10</a:t>
            </a:r>
            <a:endParaRPr lang="en-US" sz="54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914400" y="2590800"/>
            <a:ext cx="7315200" cy="3505200"/>
          </a:xfrm>
        </p:spPr>
        <p:txBody>
          <a:bodyPr>
            <a:normAutofit/>
          </a:bodyPr>
          <a:lstStyle/>
          <a:p>
            <a:r>
              <a:rPr lang="en-US" b="1" dirty="0" smtClean="0"/>
              <a:t>Strong angel</a:t>
            </a:r>
          </a:p>
          <a:p>
            <a:r>
              <a:rPr lang="en-US" b="1" dirty="0" smtClean="0"/>
              <a:t>A little book (scroll)</a:t>
            </a:r>
          </a:p>
          <a:p>
            <a:r>
              <a:rPr lang="en-US" b="1" u="sng" dirty="0" smtClean="0"/>
              <a:t>7</a:t>
            </a:r>
            <a:r>
              <a:rPr lang="en-US" b="1" dirty="0" smtClean="0"/>
              <a:t> Thunders (secreted)</a:t>
            </a:r>
          </a:p>
          <a:p>
            <a:r>
              <a:rPr lang="en-US" b="1" dirty="0" smtClean="0"/>
              <a:t>7</a:t>
            </a:r>
            <a:r>
              <a:rPr lang="en-US" b="1" baseline="30000" dirty="0" smtClean="0"/>
              <a:t>th</a:t>
            </a:r>
            <a:r>
              <a:rPr lang="en-US" b="1" dirty="0" smtClean="0"/>
              <a:t> angel; God’s mystery revealed</a:t>
            </a:r>
          </a:p>
          <a:p>
            <a:r>
              <a:rPr lang="en-US" b="1" dirty="0" smtClean="0"/>
              <a:t>Sweet to the tongue; sour to stomach</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The Mighty Angel of V1</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b="1" dirty="0" smtClean="0"/>
              <a:t>This thought might take us back to the Mighty Angel of *Revelation 5:2…, BUT scripture says it is “another angel.”</a:t>
            </a:r>
          </a:p>
          <a:p>
            <a:endParaRPr lang="en-US" dirty="0"/>
          </a:p>
          <a:p>
            <a:pPr>
              <a:buNone/>
            </a:pPr>
            <a:r>
              <a:rPr lang="en-US" b="1" dirty="0" smtClean="0"/>
              <a:t>*The mighty angel proclaimed: </a:t>
            </a:r>
            <a:r>
              <a:rPr lang="en-US" b="1" dirty="0" smtClean="0">
                <a:solidFill>
                  <a:srgbClr val="C00000"/>
                </a:solidFill>
              </a:rPr>
              <a:t>“Who is worthy to open </a:t>
            </a:r>
            <a:r>
              <a:rPr lang="en-US" b="1" u="sng" dirty="0" smtClean="0">
                <a:solidFill>
                  <a:srgbClr val="C00000"/>
                </a:solidFill>
              </a:rPr>
              <a:t>the book</a:t>
            </a:r>
            <a:r>
              <a:rPr lang="en-US" b="1" u="sng" dirty="0" smtClean="0"/>
              <a:t> </a:t>
            </a:r>
            <a:r>
              <a:rPr lang="en-US" b="1" dirty="0" smtClean="0"/>
              <a:t>(singular) </a:t>
            </a:r>
            <a:r>
              <a:rPr lang="en-US" b="1" dirty="0" smtClean="0">
                <a:solidFill>
                  <a:srgbClr val="C00000"/>
                </a:solidFill>
              </a:rPr>
              <a:t>and loose the seals?” </a:t>
            </a:r>
            <a:r>
              <a:rPr lang="en-US" b="1" dirty="0" smtClean="0"/>
              <a:t>(KJV; emphasis mine)</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outerShdw blurRad="38100" dist="38100" dir="2700000" algn="tl">
                    <a:srgbClr val="000000">
                      <a:alpha val="43137"/>
                    </a:srgbClr>
                  </a:outerShdw>
                </a:effectLst>
              </a:rPr>
              <a:t>Three Revelation Passages of Strong Angels </a:t>
            </a:r>
            <a:r>
              <a:rPr lang="en-US" dirty="0" smtClean="0">
                <a:effectLst>
                  <a:outerShdw blurRad="38100" dist="38100" dir="2700000" algn="tl">
                    <a:srgbClr val="000000">
                      <a:alpha val="43137"/>
                    </a:srgbClr>
                  </a:outerShdw>
                </a:effectLst>
              </a:rPr>
              <a:t>(angel #1)</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514600"/>
            <a:ext cx="8229600" cy="3611563"/>
          </a:xfrm>
        </p:spPr>
        <p:txBody>
          <a:bodyPr/>
          <a:lstStyle/>
          <a:p>
            <a:r>
              <a:rPr lang="en-US" b="1" dirty="0" smtClean="0"/>
              <a:t>Revelation 5:2 (angel #1)</a:t>
            </a:r>
          </a:p>
          <a:p>
            <a:endParaRPr lang="en-US" b="1" dirty="0"/>
          </a:p>
          <a:p>
            <a:pPr>
              <a:buNone/>
            </a:pPr>
            <a:r>
              <a:rPr lang="en-US" b="1" dirty="0" smtClean="0"/>
              <a:t>This angel tells John not to weep as he points out that there is a “LAMB” worthy to open the sealed scroll.</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outerShdw blurRad="38100" dist="38100" dir="2700000" algn="tl">
                    <a:srgbClr val="000000">
                      <a:alpha val="43137"/>
                    </a:srgbClr>
                  </a:outerShdw>
                </a:effectLst>
              </a:rPr>
              <a:t>Three Revelation Passages of Strong Angels </a:t>
            </a:r>
            <a:r>
              <a:rPr lang="en-US" dirty="0" smtClean="0">
                <a:effectLst>
                  <a:outerShdw blurRad="38100" dist="38100" dir="2700000" algn="tl">
                    <a:srgbClr val="000000">
                      <a:alpha val="43137"/>
                    </a:srgbClr>
                  </a:outerShdw>
                </a:effectLst>
              </a:rPr>
              <a:t>(</a:t>
            </a:r>
            <a:r>
              <a:rPr lang="en-US" dirty="0" smtClean="0">
                <a:solidFill>
                  <a:srgbClr val="00B050"/>
                </a:solidFill>
                <a:effectLst>
                  <a:outerShdw blurRad="38100" dist="38100" dir="2700000" algn="tl">
                    <a:srgbClr val="000000">
                      <a:alpha val="43137"/>
                    </a:srgbClr>
                  </a:outerShdw>
                </a:effectLst>
              </a:rPr>
              <a:t>angel #2</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667000"/>
            <a:ext cx="8229600" cy="3459163"/>
          </a:xfrm>
        </p:spPr>
        <p:txBody>
          <a:bodyPr/>
          <a:lstStyle/>
          <a:p>
            <a:r>
              <a:rPr lang="en-US" b="1" dirty="0" smtClean="0"/>
              <a:t>Revelation 10:1 (</a:t>
            </a:r>
            <a:r>
              <a:rPr lang="en-US" b="1" dirty="0" smtClean="0">
                <a:solidFill>
                  <a:srgbClr val="C00000"/>
                </a:solidFill>
              </a:rPr>
              <a:t>where we are this week</a:t>
            </a:r>
            <a:r>
              <a:rPr lang="en-US" b="1" dirty="0" smtClean="0"/>
              <a:t>)</a:t>
            </a:r>
          </a:p>
          <a:p>
            <a:endParaRPr lang="en-US" b="1" dirty="0"/>
          </a:p>
          <a:p>
            <a:pPr>
              <a:buNone/>
            </a:pPr>
            <a:r>
              <a:rPr lang="en-US" b="1" dirty="0" smtClean="0"/>
              <a:t>This angel tells John that </a:t>
            </a:r>
            <a:r>
              <a:rPr lang="en-US" b="1" dirty="0" smtClean="0">
                <a:solidFill>
                  <a:srgbClr val="C00000"/>
                </a:solidFill>
              </a:rPr>
              <a:t>“change is in the eminent air.” </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outerShdw blurRad="38100" dist="38100" dir="2700000" algn="tl">
                    <a:srgbClr val="000000">
                      <a:alpha val="43137"/>
                    </a:srgbClr>
                  </a:outerShdw>
                </a:effectLst>
              </a:rPr>
              <a:t>Three Revelation Passages of Strong Angels </a:t>
            </a:r>
            <a:r>
              <a:rPr lang="en-US" dirty="0" smtClean="0">
                <a:effectLst>
                  <a:outerShdw blurRad="38100" dist="38100" dir="2700000" algn="tl">
                    <a:srgbClr val="000000">
                      <a:alpha val="43137"/>
                    </a:srgbClr>
                  </a:outerShdw>
                </a:effectLst>
              </a:rPr>
              <a:t>(</a:t>
            </a:r>
            <a:r>
              <a:rPr lang="en-US" dirty="0" smtClean="0">
                <a:solidFill>
                  <a:schemeClr val="accent6">
                    <a:lumMod val="50000"/>
                  </a:schemeClr>
                </a:solidFill>
                <a:effectLst>
                  <a:outerShdw blurRad="38100" dist="38100" dir="2700000" algn="tl">
                    <a:srgbClr val="000000">
                      <a:alpha val="43137"/>
                    </a:srgbClr>
                  </a:outerShdw>
                </a:effectLst>
              </a:rPr>
              <a:t>angel #3</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667000"/>
            <a:ext cx="8229600" cy="3459163"/>
          </a:xfrm>
        </p:spPr>
        <p:txBody>
          <a:bodyPr/>
          <a:lstStyle/>
          <a:p>
            <a:r>
              <a:rPr lang="en-US" b="1" dirty="0" smtClean="0"/>
              <a:t>Revelation 18:21 (</a:t>
            </a:r>
            <a:r>
              <a:rPr lang="en-US" b="1" dirty="0" smtClean="0">
                <a:solidFill>
                  <a:srgbClr val="C00000"/>
                </a:solidFill>
              </a:rPr>
              <a:t>where we will eventually be</a:t>
            </a:r>
            <a:r>
              <a:rPr lang="en-US" b="1" dirty="0" smtClean="0"/>
              <a:t>)</a:t>
            </a:r>
          </a:p>
          <a:p>
            <a:endParaRPr lang="en-US" b="1" dirty="0"/>
          </a:p>
          <a:p>
            <a:pPr>
              <a:buNone/>
            </a:pPr>
            <a:r>
              <a:rPr lang="en-US" b="1" dirty="0" smtClean="0"/>
              <a:t>This angel tells John what will happen to the Babylon capital of the beast-Antichrist empire; how it is destroyed in End Time.</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Recall Daniel 10 (v5 &amp; 6)</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981200"/>
            <a:ext cx="8229600" cy="3810000"/>
          </a:xfrm>
        </p:spPr>
        <p:txBody>
          <a:bodyPr>
            <a:noAutofit/>
          </a:bodyPr>
          <a:lstStyle/>
          <a:p>
            <a:r>
              <a:rPr lang="en-US" sz="3600" b="1" dirty="0" smtClean="0">
                <a:solidFill>
                  <a:srgbClr val="C00000"/>
                </a:solidFill>
              </a:rPr>
              <a:t>This </a:t>
            </a:r>
            <a:r>
              <a:rPr lang="en-US" sz="3600" b="1" dirty="0" smtClean="0">
                <a:solidFill>
                  <a:schemeClr val="tx2"/>
                </a:solidFill>
              </a:rPr>
              <a:t>*angel </a:t>
            </a:r>
            <a:r>
              <a:rPr lang="en-US" sz="3600" b="1" dirty="0" smtClean="0">
                <a:solidFill>
                  <a:srgbClr val="C00000"/>
                </a:solidFill>
              </a:rPr>
              <a:t>tells Daniel what will happen to the Jews/Israelites in End Time. </a:t>
            </a:r>
          </a:p>
          <a:p>
            <a:pPr algn="ctr"/>
            <a:endParaRPr lang="en-US" sz="3600" b="1" dirty="0" smtClean="0">
              <a:solidFill>
                <a:srgbClr val="C00000"/>
              </a:solidFill>
            </a:endParaRPr>
          </a:p>
          <a:p>
            <a:pPr algn="ctr">
              <a:buNone/>
            </a:pPr>
            <a:r>
              <a:rPr lang="en-US" sz="3600" b="1" dirty="0" smtClean="0">
                <a:solidFill>
                  <a:schemeClr val="tx2"/>
                </a:solidFill>
              </a:rPr>
              <a:t>*Recall that the protector of Israel is the Archangel Michael.</a:t>
            </a:r>
            <a:endParaRPr lang="en-US" sz="3600" b="1" dirty="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The Little Book</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b="1" dirty="0" smtClean="0"/>
              <a:t>Revelation 10:2</a:t>
            </a:r>
            <a:endParaRPr lang="en-US" b="1" dirty="0"/>
          </a:p>
          <a:p>
            <a:r>
              <a:rPr lang="en-US" b="1" dirty="0" smtClean="0"/>
              <a:t>It is speculation as to what is written in this Little </a:t>
            </a:r>
            <a:r>
              <a:rPr lang="en-US" b="1" dirty="0"/>
              <a:t>B</a:t>
            </a:r>
            <a:r>
              <a:rPr lang="en-US" b="1" dirty="0" smtClean="0"/>
              <a:t>ook and what might be the identity of this book.</a:t>
            </a:r>
          </a:p>
          <a:p>
            <a:r>
              <a:rPr lang="en-US" b="1" dirty="0" smtClean="0"/>
              <a:t>The voice told John to take it from the angel.</a:t>
            </a:r>
          </a:p>
          <a:p>
            <a:endParaRPr lang="en-US" b="1" dirty="0"/>
          </a:p>
          <a:p>
            <a:r>
              <a:rPr lang="en-US" b="1" dirty="0" smtClean="0">
                <a:solidFill>
                  <a:srgbClr val="C00000"/>
                </a:solidFill>
              </a:rPr>
              <a:t>Review Ezekiel 3:1-3 &amp; Jeremiah 15:16</a:t>
            </a:r>
            <a:endParaRPr lang="en-US"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Verse 3: </a:t>
            </a:r>
            <a:r>
              <a:rPr lang="en-US" b="1" u="sng" dirty="0" smtClean="0">
                <a:effectLst>
                  <a:outerShdw blurRad="38100" dist="38100" dir="2700000" algn="tl">
                    <a:srgbClr val="000000">
                      <a:alpha val="43137"/>
                    </a:srgbClr>
                  </a:outerShdw>
                </a:effectLst>
              </a:rPr>
              <a:t>7</a:t>
            </a:r>
            <a:r>
              <a:rPr lang="en-US" b="1" dirty="0" smtClean="0">
                <a:effectLst>
                  <a:outerShdw blurRad="38100" dist="38100" dir="2700000" algn="tl">
                    <a:srgbClr val="000000">
                      <a:alpha val="43137"/>
                    </a:srgbClr>
                  </a:outerShdw>
                </a:effectLst>
              </a:rPr>
              <a:t> Voices and </a:t>
            </a:r>
            <a:r>
              <a:rPr lang="en-US" b="1" u="sng" dirty="0" smtClean="0">
                <a:effectLst>
                  <a:outerShdw blurRad="38100" dist="38100" dir="2700000" algn="tl">
                    <a:srgbClr val="000000">
                      <a:alpha val="43137"/>
                    </a:srgbClr>
                  </a:outerShdw>
                </a:effectLst>
              </a:rPr>
              <a:t>7</a:t>
            </a:r>
            <a:r>
              <a:rPr lang="en-US" b="1" dirty="0" smtClean="0">
                <a:effectLst>
                  <a:outerShdw blurRad="38100" dist="38100" dir="2700000" algn="tl">
                    <a:srgbClr val="000000">
                      <a:alpha val="43137"/>
                    </a:srgbClr>
                  </a:outerShdw>
                </a:effectLst>
              </a:rPr>
              <a:t> Thunders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057400"/>
            <a:ext cx="8229600" cy="3429000"/>
          </a:xfrm>
        </p:spPr>
        <p:txBody>
          <a:bodyPr/>
          <a:lstStyle/>
          <a:p>
            <a:r>
              <a:rPr lang="en-US" dirty="0" smtClean="0">
                <a:solidFill>
                  <a:srgbClr val="C00000"/>
                </a:solidFill>
              </a:rPr>
              <a:t>The </a:t>
            </a:r>
            <a:r>
              <a:rPr lang="en-US" u="sng" dirty="0" smtClean="0">
                <a:solidFill>
                  <a:srgbClr val="C00000"/>
                </a:solidFill>
              </a:rPr>
              <a:t>7</a:t>
            </a:r>
            <a:r>
              <a:rPr lang="en-US" dirty="0" smtClean="0">
                <a:solidFill>
                  <a:srgbClr val="C00000"/>
                </a:solidFill>
              </a:rPr>
              <a:t> voices and </a:t>
            </a:r>
            <a:r>
              <a:rPr lang="en-US" u="sng" dirty="0" smtClean="0">
                <a:solidFill>
                  <a:srgbClr val="C00000"/>
                </a:solidFill>
              </a:rPr>
              <a:t>7</a:t>
            </a:r>
            <a:r>
              <a:rPr lang="en-US" dirty="0" smtClean="0">
                <a:solidFill>
                  <a:srgbClr val="C00000"/>
                </a:solidFill>
              </a:rPr>
              <a:t> thunders appear to be of the same source; i.e</a:t>
            </a:r>
            <a:r>
              <a:rPr lang="en-US" b="1" dirty="0" smtClean="0">
                <a:solidFill>
                  <a:srgbClr val="C00000"/>
                </a:solidFill>
              </a:rPr>
              <a:t>. each thunder is a voice</a:t>
            </a:r>
            <a:r>
              <a:rPr lang="en-US" dirty="0" smtClean="0">
                <a:solidFill>
                  <a:srgbClr val="C00000"/>
                </a:solidFill>
              </a:rPr>
              <a:t>.</a:t>
            </a:r>
          </a:p>
          <a:p>
            <a:endParaRPr lang="en-US" dirty="0"/>
          </a:p>
          <a:p>
            <a:r>
              <a:rPr lang="en-US" dirty="0" smtClean="0">
                <a:solidFill>
                  <a:srgbClr val="0070C0"/>
                </a:solidFill>
              </a:rPr>
              <a:t>John is told something by these voices (7) but told </a:t>
            </a:r>
            <a:r>
              <a:rPr lang="en-US" b="1" u="sng" dirty="0" smtClean="0">
                <a:solidFill>
                  <a:srgbClr val="C00000"/>
                </a:solidFill>
              </a:rPr>
              <a:t>NOT TO RECORD </a:t>
            </a:r>
            <a:r>
              <a:rPr lang="en-US" dirty="0" smtClean="0">
                <a:solidFill>
                  <a:srgbClr val="0070C0"/>
                </a:solidFill>
              </a:rPr>
              <a:t>what he hears. (10:4)</a:t>
            </a:r>
            <a:endParaRPr lang="en-US"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JIV (opinion only)</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b="1" dirty="0" smtClean="0">
                <a:solidFill>
                  <a:srgbClr val="0070C0"/>
                </a:solidFill>
              </a:rPr>
              <a:t>The things these </a:t>
            </a:r>
            <a:r>
              <a:rPr lang="en-US" b="1" u="sng" dirty="0" smtClean="0">
                <a:solidFill>
                  <a:srgbClr val="0070C0"/>
                </a:solidFill>
              </a:rPr>
              <a:t>7</a:t>
            </a:r>
            <a:r>
              <a:rPr lang="en-US" b="1" dirty="0" smtClean="0">
                <a:solidFill>
                  <a:srgbClr val="0070C0"/>
                </a:solidFill>
              </a:rPr>
              <a:t> voices tell John are probably within context so it is referring to what is “end of time” (V6); not end times.</a:t>
            </a:r>
          </a:p>
          <a:p>
            <a:pPr>
              <a:buNone/>
            </a:pPr>
            <a:endParaRPr lang="en-US" b="1" dirty="0" smtClean="0">
              <a:solidFill>
                <a:srgbClr val="0070C0"/>
              </a:solidFill>
            </a:endParaRPr>
          </a:p>
          <a:p>
            <a:r>
              <a:rPr lang="en-US" b="1" dirty="0" smtClean="0">
                <a:solidFill>
                  <a:srgbClr val="0070C0"/>
                </a:solidFill>
              </a:rPr>
              <a:t>I do </a:t>
            </a:r>
            <a:r>
              <a:rPr lang="en-US" b="1" dirty="0" smtClean="0">
                <a:solidFill>
                  <a:srgbClr val="C00000"/>
                </a:solidFill>
              </a:rPr>
              <a:t>NOT KNOW </a:t>
            </a:r>
            <a:r>
              <a:rPr lang="en-US" b="1" dirty="0" smtClean="0">
                <a:solidFill>
                  <a:srgbClr val="0070C0"/>
                </a:solidFill>
              </a:rPr>
              <a:t>if these voices spoke in unison or harmony; i.e. meaning different parts of the same song.. </a:t>
            </a:r>
            <a:r>
              <a:rPr lang="en-US" b="1" u="sng" dirty="0" smtClean="0">
                <a:solidFill>
                  <a:srgbClr val="0070C0"/>
                </a:solidFill>
              </a:rPr>
              <a:t>The end of time</a:t>
            </a:r>
            <a:r>
              <a:rPr lang="en-US" b="1" dirty="0">
                <a:solidFill>
                  <a:srgbClr val="0070C0"/>
                </a:solidFill>
              </a:rPr>
              <a:t> </a:t>
            </a:r>
            <a:r>
              <a:rPr lang="en-US" b="1" dirty="0" smtClean="0">
                <a:solidFill>
                  <a:srgbClr val="0070C0"/>
                </a:solidFill>
              </a:rPr>
              <a:t>(V6b)</a:t>
            </a:r>
            <a:endParaRPr lang="en-US"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A probability per the voices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981200"/>
            <a:ext cx="8229600" cy="3505200"/>
          </a:xfrm>
        </p:spPr>
        <p:txBody>
          <a:bodyPr/>
          <a:lstStyle/>
          <a:p>
            <a:r>
              <a:rPr lang="en-US" b="1" dirty="0" smtClean="0"/>
              <a:t>It could be about Israel in the end time or after the end of time, but in greater detail than the Rapture(d) church needs to know.</a:t>
            </a:r>
          </a:p>
          <a:p>
            <a:endParaRPr lang="en-US" b="1" dirty="0"/>
          </a:p>
          <a:p>
            <a:pPr algn="ctr"/>
            <a:r>
              <a:rPr lang="en-US" sz="5400" b="1" dirty="0" smtClean="0"/>
              <a:t>Your thoughts?</a:t>
            </a:r>
            <a:endParaRPr lang="en-US" sz="5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7" dur="50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9" dur="500"/>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Why V5?</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solidFill>
                  <a:schemeClr val="tx2">
                    <a:lumMod val="75000"/>
                  </a:schemeClr>
                </a:solidFill>
              </a:rPr>
              <a:t>V5: “And </a:t>
            </a:r>
            <a:r>
              <a:rPr lang="en-US" dirty="0">
                <a:solidFill>
                  <a:schemeClr val="tx2">
                    <a:lumMod val="75000"/>
                  </a:schemeClr>
                </a:solidFill>
              </a:rPr>
              <a:t>the angel whom I saw standing on the sea and on the land </a:t>
            </a:r>
            <a:r>
              <a:rPr lang="en-US" i="1" dirty="0">
                <a:solidFill>
                  <a:schemeClr val="tx2">
                    <a:lumMod val="75000"/>
                  </a:schemeClr>
                </a:solidFill>
              </a:rPr>
              <a:t>raised his right hand to heaven</a:t>
            </a:r>
            <a:r>
              <a:rPr lang="en-US" dirty="0">
                <a:solidFill>
                  <a:schemeClr val="tx2">
                    <a:lumMod val="75000"/>
                  </a:schemeClr>
                </a:solidFill>
              </a:rPr>
              <a:t> </a:t>
            </a:r>
            <a:r>
              <a:rPr lang="en-US" dirty="0" smtClean="0">
                <a:solidFill>
                  <a:schemeClr val="tx2">
                    <a:lumMod val="75000"/>
                  </a:schemeClr>
                </a:solidFill>
              </a:rPr>
              <a:t>…”</a:t>
            </a:r>
          </a:p>
          <a:p>
            <a:endParaRPr lang="en-US" dirty="0"/>
          </a:p>
          <a:p>
            <a:r>
              <a:rPr lang="en-US" dirty="0" smtClean="0">
                <a:solidFill>
                  <a:srgbClr val="C00000"/>
                </a:solidFill>
              </a:rPr>
              <a:t>V6: “and </a:t>
            </a:r>
            <a:r>
              <a:rPr lang="en-US" dirty="0">
                <a:solidFill>
                  <a:srgbClr val="C00000"/>
                </a:solidFill>
              </a:rPr>
              <a:t>swore by him who lives forever and ever, who created heaven and what is in it, the earth and what is in it, and the sea and what is in it</a:t>
            </a:r>
            <a:r>
              <a:rPr lang="en-US" dirty="0" smtClean="0">
                <a:solidFill>
                  <a:srgbClr val="C00000"/>
                </a:solidFill>
              </a:rPr>
              <a:t>,…”  (what is the rest of this verse?)</a:t>
            </a:r>
            <a:endParaRPr lang="en-US"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The answer…</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90600" y="1600200"/>
            <a:ext cx="7239000" cy="4525963"/>
          </a:xfrm>
        </p:spPr>
        <p:txBody>
          <a:bodyPr>
            <a:normAutofit fontScale="92500"/>
          </a:bodyPr>
          <a:lstStyle/>
          <a:p>
            <a:r>
              <a:rPr lang="en-US" b="1" i="1" dirty="0" smtClean="0"/>
              <a:t>V7: “but that in the </a:t>
            </a:r>
            <a:r>
              <a:rPr lang="en-US" b="1" i="1" u="sng" dirty="0" smtClean="0">
                <a:solidFill>
                  <a:srgbClr val="C00000"/>
                </a:solidFill>
              </a:rPr>
              <a:t>days of the trumpet call </a:t>
            </a:r>
            <a:r>
              <a:rPr lang="en-US" b="1" i="1" dirty="0" smtClean="0"/>
              <a:t>to be *sounded by the seventh angel, </a:t>
            </a:r>
            <a:r>
              <a:rPr lang="en-US" b="1" i="1" u="sng" dirty="0" smtClean="0"/>
              <a:t>the mystery of God </a:t>
            </a:r>
            <a:r>
              <a:rPr lang="en-US" b="1" i="1" dirty="0" smtClean="0"/>
              <a:t>would be fulfilled,…”</a:t>
            </a:r>
            <a:r>
              <a:rPr lang="en-US" b="1" dirty="0" smtClean="0"/>
              <a:t> </a:t>
            </a:r>
            <a:br>
              <a:rPr lang="en-US" b="1" dirty="0" smtClean="0"/>
            </a:br>
            <a:r>
              <a:rPr lang="en-US" b="1" dirty="0" smtClean="0"/>
              <a:t/>
            </a:r>
            <a:br>
              <a:rPr lang="en-US" b="1" dirty="0" smtClean="0"/>
            </a:br>
            <a:r>
              <a:rPr lang="en-US" b="1" dirty="0" smtClean="0"/>
              <a:t>*(</a:t>
            </a:r>
            <a:r>
              <a:rPr lang="en-US" b="1" dirty="0" smtClean="0">
                <a:solidFill>
                  <a:srgbClr val="0070C0"/>
                </a:solidFill>
              </a:rPr>
              <a:t>solved at the beginning of the sound</a:t>
            </a:r>
            <a:r>
              <a:rPr lang="en-US" b="1" dirty="0" smtClean="0"/>
              <a:t>)</a:t>
            </a:r>
          </a:p>
          <a:p>
            <a:endParaRPr lang="en-US" b="1" i="1" dirty="0"/>
          </a:p>
          <a:p>
            <a:r>
              <a:rPr lang="en-US" b="1" dirty="0" smtClean="0"/>
              <a:t>JIV: This reminds me very much of God’s words… Revelation 26:6 </a:t>
            </a:r>
            <a:r>
              <a:rPr lang="en-US" b="1" u="sng" dirty="0" smtClean="0">
                <a:effectLst>
                  <a:outerShdw blurRad="38100" dist="38100" dir="2700000" algn="tl">
                    <a:srgbClr val="000000">
                      <a:alpha val="43137"/>
                    </a:srgbClr>
                  </a:outerShdw>
                </a:effectLst>
              </a:rPr>
              <a:t>“It is done.”</a:t>
            </a:r>
            <a:endParaRPr lang="en-US" b="1" u="sng"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down)">
                                      <p:cBhvr>
                                        <p:cTn id="11" dur="580">
                                          <p:stCondLst>
                                            <p:cond delay="0"/>
                                          </p:stCondLst>
                                        </p:cTn>
                                        <p:tgtEl>
                                          <p:spTgt spid="3">
                                            <p:txEl>
                                              <p:pRg st="2" end="2"/>
                                            </p:txEl>
                                          </p:spTgt>
                                        </p:tgtEl>
                                      </p:cBhvr>
                                    </p:animEffect>
                                    <p:anim calcmode="lin" valueType="num">
                                      <p:cBhvr>
                                        <p:cTn id="1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xEl>
                                              <p:pRg st="2" end="2"/>
                                            </p:txEl>
                                          </p:spTgt>
                                        </p:tgtEl>
                                      </p:cBhvr>
                                      <p:to x="100000" y="60000"/>
                                    </p:animScale>
                                    <p:animScale>
                                      <p:cBhvr>
                                        <p:cTn id="18" dur="166" decel="50000">
                                          <p:stCondLst>
                                            <p:cond delay="676"/>
                                          </p:stCondLst>
                                        </p:cTn>
                                        <p:tgtEl>
                                          <p:spTgt spid="3">
                                            <p:txEl>
                                              <p:pRg st="2" end="2"/>
                                            </p:txEl>
                                          </p:spTgt>
                                        </p:tgtEl>
                                      </p:cBhvr>
                                      <p:to x="100000" y="100000"/>
                                    </p:animScale>
                                    <p:animScale>
                                      <p:cBhvr>
                                        <p:cTn id="19" dur="26">
                                          <p:stCondLst>
                                            <p:cond delay="1312"/>
                                          </p:stCondLst>
                                        </p:cTn>
                                        <p:tgtEl>
                                          <p:spTgt spid="3">
                                            <p:txEl>
                                              <p:pRg st="2" end="2"/>
                                            </p:txEl>
                                          </p:spTgt>
                                        </p:tgtEl>
                                      </p:cBhvr>
                                      <p:to x="100000" y="80000"/>
                                    </p:animScale>
                                    <p:animScale>
                                      <p:cBhvr>
                                        <p:cTn id="20" dur="166" decel="50000">
                                          <p:stCondLst>
                                            <p:cond delay="1338"/>
                                          </p:stCondLst>
                                        </p:cTn>
                                        <p:tgtEl>
                                          <p:spTgt spid="3">
                                            <p:txEl>
                                              <p:pRg st="2" end="2"/>
                                            </p:txEl>
                                          </p:spTgt>
                                        </p:tgtEl>
                                      </p:cBhvr>
                                      <p:to x="100000" y="100000"/>
                                    </p:animScale>
                                    <p:animScale>
                                      <p:cBhvr>
                                        <p:cTn id="21" dur="26">
                                          <p:stCondLst>
                                            <p:cond delay="1642"/>
                                          </p:stCondLst>
                                        </p:cTn>
                                        <p:tgtEl>
                                          <p:spTgt spid="3">
                                            <p:txEl>
                                              <p:pRg st="2" end="2"/>
                                            </p:txEl>
                                          </p:spTgt>
                                        </p:tgtEl>
                                      </p:cBhvr>
                                      <p:to x="100000" y="90000"/>
                                    </p:animScale>
                                    <p:animScale>
                                      <p:cBhvr>
                                        <p:cTn id="22" dur="166" decel="50000">
                                          <p:stCondLst>
                                            <p:cond delay="1668"/>
                                          </p:stCondLst>
                                        </p:cTn>
                                        <p:tgtEl>
                                          <p:spTgt spid="3">
                                            <p:txEl>
                                              <p:pRg st="2" end="2"/>
                                            </p:txEl>
                                          </p:spTgt>
                                        </p:tgtEl>
                                      </p:cBhvr>
                                      <p:to x="100000" y="100000"/>
                                    </p:animScale>
                                    <p:animScale>
                                      <p:cBhvr>
                                        <p:cTn id="23" dur="26">
                                          <p:stCondLst>
                                            <p:cond delay="1808"/>
                                          </p:stCondLst>
                                        </p:cTn>
                                        <p:tgtEl>
                                          <p:spTgt spid="3">
                                            <p:txEl>
                                              <p:pRg st="2" end="2"/>
                                            </p:txEl>
                                          </p:spTgt>
                                        </p:tgtEl>
                                      </p:cBhvr>
                                      <p:to x="100000" y="95000"/>
                                    </p:animScale>
                                    <p:animScale>
                                      <p:cBhvr>
                                        <p:cTn id="24"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2057400"/>
          </a:xfrm>
        </p:spPr>
        <p:txBody>
          <a:bodyPr>
            <a:noAutofit/>
          </a:bodyPr>
          <a:lstStyle/>
          <a:p>
            <a:r>
              <a:rPr lang="en-US" sz="6000" b="1" dirty="0" smtClean="0">
                <a:effectLst>
                  <a:outerShdw blurRad="38100" dist="38100" dir="2700000" algn="tl">
                    <a:srgbClr val="000000">
                      <a:alpha val="43137"/>
                    </a:srgbClr>
                  </a:outerShdw>
                </a:effectLst>
              </a:rPr>
              <a:t>What might be </a:t>
            </a:r>
            <a:r>
              <a:rPr lang="en-US" sz="6000" b="1" dirty="0" smtClean="0">
                <a:solidFill>
                  <a:srgbClr val="C00000"/>
                </a:solidFill>
                <a:effectLst>
                  <a:outerShdw blurRad="38100" dist="38100" dir="2700000" algn="tl">
                    <a:srgbClr val="000000">
                      <a:alpha val="43137"/>
                    </a:srgbClr>
                  </a:outerShdw>
                </a:effectLst>
              </a:rPr>
              <a:t>“the Mystery of God?”</a:t>
            </a:r>
            <a:endParaRPr lang="en-US" sz="6000" b="1"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038600"/>
          </a:xfrm>
        </p:spPr>
        <p:txBody>
          <a:bodyPr>
            <a:noAutofit/>
          </a:bodyPr>
          <a:lstStyle/>
          <a:p>
            <a:pPr algn="ctr"/>
            <a:r>
              <a:rPr lang="en-US" sz="4000" b="1" dirty="0" smtClean="0">
                <a:latin typeface="Aharoni" pitchFamily="2" charset="-79"/>
                <a:cs typeface="Aharoni" pitchFamily="2" charset="-79"/>
              </a:rPr>
              <a:t>Handout: what various commentaries speculate per the “mystery of God.”</a:t>
            </a:r>
          </a:p>
          <a:p>
            <a:pPr algn="ctr"/>
            <a:endParaRPr lang="en-US" sz="4000" b="1" dirty="0" smtClean="0">
              <a:latin typeface="Aharoni" pitchFamily="2" charset="-79"/>
              <a:cs typeface="Aharoni" pitchFamily="2" charset="-79"/>
            </a:endParaRPr>
          </a:p>
          <a:p>
            <a:pPr algn="ctr">
              <a:buNone/>
            </a:pPr>
            <a:r>
              <a:rPr lang="en-US" dirty="0" smtClean="0">
                <a:latin typeface="Aharoni" pitchFamily="2" charset="-79"/>
                <a:cs typeface="Aharoni" pitchFamily="2" charset="-79"/>
              </a:rPr>
              <a:t>[</a:t>
            </a:r>
            <a:r>
              <a:rPr lang="en-US" sz="2400" dirty="0" smtClean="0">
                <a:latin typeface="Aharoni" pitchFamily="2" charset="-79"/>
                <a:cs typeface="Aharoni" pitchFamily="2" charset="-79"/>
              </a:rPr>
              <a:t>Not available to online</a:t>
            </a:r>
            <a:r>
              <a:rPr lang="en-US" dirty="0" smtClean="0">
                <a:latin typeface="Aharoni" pitchFamily="2" charset="-79"/>
                <a:cs typeface="Aharoni" pitchFamily="2" charset="-79"/>
              </a:rPr>
              <a:t>]</a:t>
            </a:r>
            <a:endParaRPr lang="en-US"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3200400"/>
          </a:xfrm>
        </p:spPr>
        <p:txBody>
          <a:bodyPr/>
          <a:lstStyle/>
          <a:p>
            <a:r>
              <a:rPr lang="en-US" b="1" dirty="0" smtClean="0">
                <a:solidFill>
                  <a:srgbClr val="C00000"/>
                </a:solidFill>
                <a:effectLst>
                  <a:outerShdw blurRad="38100" dist="38100" dir="2700000" algn="tl">
                    <a:srgbClr val="000000">
                      <a:alpha val="43137"/>
                    </a:srgbClr>
                  </a:outerShdw>
                </a:effectLst>
              </a:rPr>
              <a:t>Do we get hung up and spend more time looking for </a:t>
            </a:r>
            <a:r>
              <a:rPr lang="en-US" b="1" smtClean="0">
                <a:solidFill>
                  <a:srgbClr val="C00000"/>
                </a:solidFill>
                <a:effectLst>
                  <a:outerShdw blurRad="38100" dist="38100" dir="2700000" algn="tl">
                    <a:srgbClr val="000000">
                      <a:alpha val="43137"/>
                    </a:srgbClr>
                  </a:outerShdw>
                </a:effectLst>
              </a:rPr>
              <a:t>the Antichrist </a:t>
            </a:r>
            <a:r>
              <a:rPr lang="en-US" b="1" dirty="0" smtClean="0">
                <a:solidFill>
                  <a:srgbClr val="C00000"/>
                </a:solidFill>
                <a:effectLst>
                  <a:outerShdw blurRad="38100" dist="38100" dir="2700000" algn="tl">
                    <a:srgbClr val="000000">
                      <a:alpha val="43137"/>
                    </a:srgbClr>
                  </a:outerShdw>
                </a:effectLst>
              </a:rPr>
              <a:t>than we do looking for Christ?</a:t>
            </a:r>
            <a:endParaRPr lang="en-US" b="1"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More on the Little Book</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ctr"/>
            <a:r>
              <a:rPr lang="en-US" sz="3600" b="1" dirty="0" smtClean="0"/>
              <a:t>There is much speculation… (any thoughts?)</a:t>
            </a:r>
          </a:p>
          <a:p>
            <a:endParaRPr lang="en-US" b="1" dirty="0" smtClean="0"/>
          </a:p>
          <a:p>
            <a:r>
              <a:rPr lang="en-US" b="1" dirty="0" smtClean="0"/>
              <a:t>My hunch is that it is the sealed words from Daniel 12:4…</a:t>
            </a:r>
          </a:p>
          <a:p>
            <a:r>
              <a:rPr lang="en-US" b="1" i="1" dirty="0" smtClean="0">
                <a:solidFill>
                  <a:schemeClr val="accent6">
                    <a:lumMod val="50000"/>
                  </a:schemeClr>
                </a:solidFill>
              </a:rPr>
              <a:t>“But you, Daniel, roll up and seal the words of the scroll until the time of the end.”</a:t>
            </a:r>
            <a:endParaRPr lang="en-US" b="1" i="1"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ircle(in)">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John told to Eat the book –V9</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b="1" dirty="0" smtClean="0"/>
              <a:t>Sweet as honey to the mouth but bitter to the stomach.</a:t>
            </a:r>
          </a:p>
          <a:p>
            <a:endParaRPr lang="en-US" b="1" dirty="0" smtClean="0"/>
          </a:p>
          <a:p>
            <a:r>
              <a:rPr lang="en-US" b="1" dirty="0" err="1" smtClean="0"/>
              <a:t>Hmmmmm</a:t>
            </a:r>
            <a:r>
              <a:rPr lang="en-US" b="1" dirty="0" smtClean="0"/>
              <a:t>?</a:t>
            </a:r>
          </a:p>
          <a:p>
            <a:endParaRPr lang="en-US" b="1" dirty="0" smtClean="0"/>
          </a:p>
          <a:p>
            <a:r>
              <a:rPr lang="en-US" b="1" dirty="0" smtClean="0"/>
              <a:t>Discuss possibilities…</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7"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600200"/>
            <a:ext cx="7010400" cy="2800767"/>
          </a:xfrm>
          <a:prstGeom prst="rect">
            <a:avLst/>
          </a:prstGeom>
          <a:noFill/>
        </p:spPr>
        <p:txBody>
          <a:bodyPr wrap="square" rtlCol="0">
            <a:spAutoFit/>
          </a:bodyPr>
          <a:lstStyle/>
          <a:p>
            <a:pPr algn="ctr"/>
            <a:r>
              <a:rPr lang="en-US" sz="4400" b="1" dirty="0" smtClean="0"/>
              <a:t>But you, Daniel, roll up and seal the words of the scroll </a:t>
            </a:r>
            <a:r>
              <a:rPr lang="en-US" sz="4400" b="1" u="sng" dirty="0" smtClean="0">
                <a:solidFill>
                  <a:schemeClr val="accent6">
                    <a:lumMod val="50000"/>
                  </a:schemeClr>
                </a:solidFill>
              </a:rPr>
              <a:t>until the time of the end</a:t>
            </a:r>
            <a:r>
              <a:rPr lang="en-US" sz="4400" b="1" dirty="0" smtClean="0"/>
              <a:t>. (NIV)</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fill="hold" nodeType="withEffect">
                                  <p:stCondLst>
                                    <p:cond delay="0"/>
                                  </p:stCondLst>
                                  <p:childTnLst>
                                    <p:anim to="1.5" calcmode="lin" valueType="num">
                                      <p:cBhvr override="childStyle">
                                        <p:cTn id="6" dur="2000" fill="hold"/>
                                        <p:tgtEl>
                                          <p:spTgt spid="2">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09600"/>
            <a:ext cx="7010400" cy="3477875"/>
          </a:xfrm>
          <a:prstGeom prst="rect">
            <a:avLst/>
          </a:prstGeom>
          <a:noFill/>
        </p:spPr>
        <p:txBody>
          <a:bodyPr wrap="square" rtlCol="0">
            <a:spAutoFit/>
          </a:bodyPr>
          <a:lstStyle/>
          <a:p>
            <a:r>
              <a:rPr lang="en-US" sz="4400" b="1" dirty="0" smtClean="0"/>
              <a:t>Revelation 10:6c</a:t>
            </a:r>
          </a:p>
          <a:p>
            <a:endParaRPr lang="en-US" sz="4400" b="1" dirty="0" smtClean="0"/>
          </a:p>
          <a:p>
            <a:r>
              <a:rPr lang="en-US" sz="4400" b="1" dirty="0" smtClean="0"/>
              <a:t>“…and the things therein, that there should be </a:t>
            </a:r>
            <a:r>
              <a:rPr lang="en-US" sz="4400" b="1" u="sng" dirty="0" smtClean="0">
                <a:solidFill>
                  <a:schemeClr val="accent6">
                    <a:lumMod val="50000"/>
                  </a:schemeClr>
                </a:solidFill>
              </a:rPr>
              <a:t>time</a:t>
            </a:r>
            <a:r>
              <a:rPr lang="en-US" sz="4400" b="1" dirty="0" smtClean="0">
                <a:solidFill>
                  <a:schemeClr val="accent6">
                    <a:lumMod val="50000"/>
                  </a:schemeClr>
                </a:solidFill>
              </a:rPr>
              <a:t> </a:t>
            </a:r>
            <a:r>
              <a:rPr lang="en-US" sz="4400" b="1" u="sng" dirty="0" smtClean="0">
                <a:solidFill>
                  <a:schemeClr val="accent6">
                    <a:lumMod val="50000"/>
                  </a:schemeClr>
                </a:solidFill>
                <a:effectLst>
                  <a:outerShdw blurRad="38100" dist="38100" dir="2700000" algn="tl">
                    <a:srgbClr val="000000">
                      <a:alpha val="43137"/>
                    </a:srgbClr>
                  </a:outerShdw>
                </a:effectLst>
              </a:rPr>
              <a:t>no</a:t>
            </a:r>
            <a:r>
              <a:rPr lang="en-US" sz="4400" b="1" dirty="0" smtClean="0">
                <a:solidFill>
                  <a:schemeClr val="accent6">
                    <a:lumMod val="50000"/>
                  </a:schemeClr>
                </a:solidFill>
                <a:effectLst>
                  <a:outerShdw blurRad="38100" dist="38100" dir="2700000" algn="tl">
                    <a:srgbClr val="000000">
                      <a:alpha val="43137"/>
                    </a:srgbClr>
                  </a:outerShdw>
                </a:effectLst>
              </a:rPr>
              <a:t> </a:t>
            </a:r>
            <a:r>
              <a:rPr lang="en-US" sz="4400" b="1" u="sng" dirty="0" smtClean="0">
                <a:solidFill>
                  <a:schemeClr val="accent6">
                    <a:lumMod val="50000"/>
                  </a:schemeClr>
                </a:solidFill>
                <a:effectLst>
                  <a:outerShdw blurRad="38100" dist="38100" dir="2700000" algn="tl">
                    <a:srgbClr val="000000">
                      <a:alpha val="43137"/>
                    </a:srgbClr>
                  </a:outerShdw>
                </a:effectLst>
              </a:rPr>
              <a:t>longer</a:t>
            </a:r>
            <a:endParaRPr lang="en-US" sz="4400" b="1" u="sng" dirty="0">
              <a:solidFill>
                <a:schemeClr val="accent6">
                  <a:lumMod val="5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mph" presetSubtype="2" fill="hold" nodeType="withEffect">
                                  <p:stCondLst>
                                    <p:cond delay="0"/>
                                  </p:stCondLst>
                                  <p:childTnLst>
                                    <p:anim to="1.5" calcmode="lin" valueType="num">
                                      <p:cBhvr override="childStyle">
                                        <p:cTn id="6" dur="2000" fill="hold"/>
                                        <p:tgtEl>
                                          <p:spTgt spid="2">
                                            <p:txEl>
                                              <p:pRg st="0" end="0"/>
                                            </p:txEl>
                                          </p:spTgt>
                                        </p:tgtEl>
                                        <p:attrNameLst>
                                          <p:attrName>style.fontSize</p:attrName>
                                        </p:attrNameLst>
                                      </p:cBhvr>
                                    </p:anim>
                                  </p:childTnLst>
                                </p:cTn>
                              </p:par>
                              <p:par>
                                <p:cTn id="7" presetID="4" presetClass="emph" presetSubtype="2" fill="hold" nodeType="withEffect">
                                  <p:stCondLst>
                                    <p:cond delay="0"/>
                                  </p:stCondLst>
                                  <p:childTnLst>
                                    <p:anim to="1.5" calcmode="lin" valueType="num">
                                      <p:cBhvr override="childStyle">
                                        <p:cTn id="8" dur="2000" fill="hold"/>
                                        <p:tgtEl>
                                          <p:spTgt spid="2">
                                            <p:txEl>
                                              <p:pRg st="2" end="2"/>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2209800"/>
            <a:ext cx="6629400" cy="461665"/>
          </a:xfrm>
          <a:prstGeom prst="rect">
            <a:avLst/>
          </a:prstGeom>
        </p:spPr>
        <p:txBody>
          <a:bodyPr wrap="square">
            <a:spAutoFit/>
          </a:bodyPr>
          <a:lstStyle/>
          <a:p>
            <a:r>
              <a:rPr lang="en-US" sz="2400" dirty="0" smtClean="0"/>
              <a:t>https://</a:t>
            </a:r>
            <a:r>
              <a:rPr lang="en-US" sz="2400" dirty="0" smtClean="0">
                <a:hlinkClick r:id="rId2"/>
              </a:rPr>
              <a:t>www.youtube.com/embed/moBvLFbFdJ4</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7503</TotalTime>
  <Words>711</Words>
  <Application>Microsoft Office PowerPoint</Application>
  <PresentationFormat>On-screen Show (4:3)</PresentationFormat>
  <Paragraphs>74</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Revelation 10</vt:lpstr>
      <vt:lpstr>The Mighty Angel of V1</vt:lpstr>
      <vt:lpstr>Three Revelation Passages of Strong Angels (angel #1)</vt:lpstr>
      <vt:lpstr>Three Revelation Passages of Strong Angels (angel #2)</vt:lpstr>
      <vt:lpstr>Three Revelation Passages of Strong Angels (angel #3)</vt:lpstr>
      <vt:lpstr>Recall Daniel 10 (v5 &amp; 6)</vt:lpstr>
      <vt:lpstr>The Little Book</vt:lpstr>
      <vt:lpstr>Verse 3: 7 Voices and 7 Thunders</vt:lpstr>
      <vt:lpstr>JIV (opinion only)</vt:lpstr>
      <vt:lpstr>A probability per the voices</vt:lpstr>
      <vt:lpstr>Why V5?</vt:lpstr>
      <vt:lpstr>The answer…</vt:lpstr>
      <vt:lpstr>What might be “the Mystery of God?”</vt:lpstr>
      <vt:lpstr>PowerPoint Presentation</vt:lpstr>
      <vt:lpstr>Do we get hung up and spend more time looking for the Antichrist than we do looking for Christ?</vt:lpstr>
      <vt:lpstr>More on the Little Book</vt:lpstr>
      <vt:lpstr>John told to Eat the book –V9</vt:lpstr>
      <vt:lpstr>PowerPoint Presentation</vt:lpstr>
      <vt:lpstr>PowerPoint Presentation</vt:lpstr>
      <vt:lpstr>PowerPoint Presentation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Revelation 10</dc:title>
  <dc:creator>James W. Stark (Rev, M.M., Th.D.)</dc:creator>
  <cp:lastModifiedBy>gifted</cp:lastModifiedBy>
  <cp:revision>30</cp:revision>
  <dcterms:created xsi:type="dcterms:W3CDTF">2015-11-18T17:29:50Z</dcterms:created>
  <dcterms:modified xsi:type="dcterms:W3CDTF">2015-12-23T01:29:01Z</dcterms:modified>
</cp:coreProperties>
</file>