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99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70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7" r:id="rId43"/>
    <p:sldId id="298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5" autoAdjust="0"/>
    <p:restoredTop sz="94660"/>
  </p:normalViewPr>
  <p:slideViewPr>
    <p:cSldViewPr>
      <p:cViewPr>
        <p:scale>
          <a:sx n="69" d="100"/>
          <a:sy n="69" d="100"/>
        </p:scale>
        <p:origin x="-58" y="2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6ACCE-F773-460E-88D5-8B8B9A200886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63E0C-84FD-4F09-9CE7-0C2EB1E53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049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63E0C-84FD-4F09-9CE7-0C2EB1E5344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7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56AE-BDA1-4978-9656-4D803CC8712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A833-47D1-4A53-A9CA-A941047D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827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56AE-BDA1-4978-9656-4D803CC8712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A833-47D1-4A53-A9CA-A941047D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748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56AE-BDA1-4978-9656-4D803CC8712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A833-47D1-4A53-A9CA-A941047D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67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56AE-BDA1-4978-9656-4D803CC8712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A833-47D1-4A53-A9CA-A941047D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117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56AE-BDA1-4978-9656-4D803CC8712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A833-47D1-4A53-A9CA-A941047D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7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56AE-BDA1-4978-9656-4D803CC8712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A833-47D1-4A53-A9CA-A941047D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492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56AE-BDA1-4978-9656-4D803CC8712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A833-47D1-4A53-A9CA-A941047D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221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56AE-BDA1-4978-9656-4D803CC8712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A833-47D1-4A53-A9CA-A941047D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861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56AE-BDA1-4978-9656-4D803CC8712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A833-47D1-4A53-A9CA-A941047D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068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56AE-BDA1-4978-9656-4D803CC8712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A833-47D1-4A53-A9CA-A941047D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968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56AE-BDA1-4978-9656-4D803CC8712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8A833-47D1-4A53-A9CA-A941047D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94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956AE-BDA1-4978-9656-4D803CC87127}" type="datetimeFigureOut">
              <a:rPr lang="en-US" smtClean="0"/>
              <a:t>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8A833-47D1-4A53-A9CA-A941047D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50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b="1" dirty="0" smtClean="0"/>
              <a:t>144,000</a:t>
            </a:r>
            <a:endParaRPr lang="en-US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Who are they???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51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Are they the same people?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obvious question if even a question.</a:t>
            </a:r>
          </a:p>
          <a:p>
            <a:endParaRPr lang="en-US" b="1" dirty="0" smtClean="0"/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How are they similar?</a:t>
            </a:r>
          </a:p>
          <a:p>
            <a:endParaRPr lang="en-US" b="1" dirty="0"/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How do they differ?</a:t>
            </a:r>
          </a:p>
          <a:p>
            <a:endParaRPr lang="en-US" b="1" dirty="0"/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Room for debate?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22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SIMILARITIES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73152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Both mentioned in Revelation</a:t>
            </a:r>
          </a:p>
          <a:p>
            <a:r>
              <a:rPr lang="en-US" sz="4000" dirty="0" smtClean="0"/>
              <a:t>Both total 144,000</a:t>
            </a:r>
          </a:p>
          <a:p>
            <a:r>
              <a:rPr lang="en-US" sz="4000" dirty="0" smtClean="0"/>
              <a:t>Both groups have something written on their foreheads.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5576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SIMILARITIES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73152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Only mentioned in Revelation</a:t>
            </a:r>
          </a:p>
          <a:p>
            <a:r>
              <a:rPr lang="en-US" sz="4400" b="1" dirty="0" smtClean="0">
                <a:solidFill>
                  <a:srgbClr val="C00000"/>
                </a:solidFill>
              </a:rPr>
              <a:t>Both total 144,000</a:t>
            </a:r>
          </a:p>
          <a:p>
            <a:r>
              <a:rPr lang="en-US" sz="4000" dirty="0" smtClean="0"/>
              <a:t>Both groups have something written on their foreheads.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6590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SIMILARITIES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863436"/>
            <a:ext cx="7315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Only mentioned in Revelation</a:t>
            </a:r>
          </a:p>
          <a:p>
            <a:r>
              <a:rPr lang="en-US" sz="4000" dirty="0" smtClean="0"/>
              <a:t>Both group(s) total 144,000</a:t>
            </a:r>
          </a:p>
          <a:p>
            <a:r>
              <a:rPr lang="en-US" sz="4400" b="1" dirty="0" smtClean="0">
                <a:solidFill>
                  <a:srgbClr val="C00000"/>
                </a:solidFill>
              </a:rPr>
              <a:t>Both groups have something written on their foreheads</a:t>
            </a:r>
            <a:r>
              <a:rPr lang="en-US" sz="4400" dirty="0" smtClean="0">
                <a:solidFill>
                  <a:srgbClr val="C00000"/>
                </a:solidFill>
              </a:rPr>
              <a:t>.</a:t>
            </a:r>
            <a:endParaRPr lang="en-US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0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Do They Differ?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32164" y="1981200"/>
            <a:ext cx="7010400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The 144,000 of Revelation 7 group is very specific:</a:t>
            </a:r>
            <a:br>
              <a:rPr lang="en-US" sz="3600" b="1" dirty="0" smtClean="0"/>
            </a:br>
            <a:endParaRPr lang="en-US" sz="3600" b="1" dirty="0" smtClean="0"/>
          </a:p>
          <a:p>
            <a:pPr marL="742950" indent="-742950">
              <a:buAutoNum type="arabicPeriod"/>
            </a:pPr>
            <a:r>
              <a:rPr lang="en-US" sz="3600" b="1" dirty="0" smtClean="0"/>
              <a:t>12 Tribes of Israel</a:t>
            </a:r>
          </a:p>
          <a:p>
            <a:pPr marL="742950" indent="-742950">
              <a:buAutoNum type="arabicPeriod"/>
            </a:pPr>
            <a:r>
              <a:rPr lang="en-US" sz="3600" b="1" dirty="0" smtClean="0"/>
              <a:t>Exact counts per each Tribe</a:t>
            </a:r>
          </a:p>
          <a:p>
            <a:pPr marL="742950" indent="-742950">
              <a:buAutoNum type="arabicPeriod"/>
            </a:pPr>
            <a:r>
              <a:rPr lang="en-US" sz="3600" b="1" dirty="0" smtClean="0"/>
              <a:t>Each Tribe named minus Dan and Ephraim.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78703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Why not Dan and Ephraim?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2582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343400"/>
          </a:xfrm>
        </p:spPr>
        <p:txBody>
          <a:bodyPr>
            <a:normAutofit/>
          </a:bodyPr>
          <a:lstStyle/>
          <a:p>
            <a:pPr algn="ctr"/>
            <a:r>
              <a:rPr lang="en-US" sz="3700" b="1" dirty="0" smtClean="0"/>
              <a:t>Dan defiled himself and left the confederation of Tribes shortly after entering the Promised Land. When they (the tribe that is) left, they took idols with them, a Levite Priest to be their religious leader, and </a:t>
            </a:r>
            <a:r>
              <a:rPr lang="en-US" sz="3700" b="1" dirty="0" smtClean="0">
                <a:solidFill>
                  <a:srgbClr val="FF0000"/>
                </a:solidFill>
              </a:rPr>
              <a:t>left the Promised Land.</a:t>
            </a:r>
          </a:p>
        </p:txBody>
      </p:sp>
    </p:spTree>
    <p:extLst>
      <p:ext uri="{BB962C8B-B14F-4D97-AF65-F5344CB8AC3E}">
        <p14:creationId xmlns:p14="http://schemas.microsoft.com/office/powerpoint/2010/main" val="331033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Promised Land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Isn’t this a parallel to the Promised Land we call heaven? If yes, then perhaps the rest of this event is true of New Testament time.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309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Can a Christian with </a:t>
            </a:r>
            <a:r>
              <a:rPr lang="en-US" sz="3600" b="1" u="sng" dirty="0" smtClean="0">
                <a:solidFill>
                  <a:srgbClr val="C00000"/>
                </a:solidFill>
              </a:rPr>
              <a:t>free will </a:t>
            </a:r>
            <a:r>
              <a:rPr lang="en-US" sz="3600" b="1" dirty="0" smtClean="0">
                <a:solidFill>
                  <a:srgbClr val="C00000"/>
                </a:solidFill>
              </a:rPr>
              <a:t>change his or her free will mind and leave Christ?</a:t>
            </a:r>
          </a:p>
          <a:p>
            <a:endParaRPr lang="en-US" sz="3600" b="1" dirty="0">
              <a:solidFill>
                <a:srgbClr val="C00000"/>
              </a:solidFill>
            </a:endParaRPr>
          </a:p>
          <a:p>
            <a:r>
              <a:rPr lang="en-US" sz="3600" b="1" dirty="0" smtClean="0"/>
              <a:t>Once saved always saved, right???</a:t>
            </a:r>
          </a:p>
          <a:p>
            <a:endParaRPr lang="en-US" sz="3600" b="1" dirty="0"/>
          </a:p>
          <a:p>
            <a:r>
              <a:rPr lang="en-US" sz="4000" b="1" dirty="0" smtClean="0">
                <a:solidFill>
                  <a:srgbClr val="C00000"/>
                </a:solidFill>
              </a:rPr>
              <a:t>Romans 10:9 &amp; 10 (turn to this passage then consider the wording)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81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Matthew 12:31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  <a:effectLst/>
              </a:rPr>
              <a:t>31</a:t>
            </a:r>
            <a:r>
              <a:rPr lang="en-US" b="1" i="1" dirty="0" smtClean="0">
                <a:solidFill>
                  <a:srgbClr val="C00000"/>
                </a:solidFill>
                <a:effectLst/>
              </a:rPr>
              <a:t> Therefore I say to you, any sin and blasphemy shall be forgiven men, but blasphemy against the Spirit shall not be forgiven.</a:t>
            </a:r>
            <a:endParaRPr lang="en-US" b="1" dirty="0" smtClean="0">
              <a:solidFill>
                <a:srgbClr val="C00000"/>
              </a:solidFill>
              <a:effectLst/>
            </a:endParaRPr>
          </a:p>
          <a:p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</a:rPr>
              <a:t>32 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  <a:effectLst/>
              </a:rPr>
              <a:t>And whoever shall speak a word against the Son of man, it shall be forgiven him; but whoever shall speak against the Holy Spirit, it shall not be forgiven him, either in this age, or in the age to come.</a:t>
            </a:r>
            <a:endParaRPr lang="en-US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34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This is what the Tribe of Dan did </a:t>
            </a:r>
            <a:r>
              <a:rPr lang="en-US" sz="3600" b="1" dirty="0" smtClean="0"/>
              <a:t>and NOT in ignorance. They deliberately walked away from GOD and the Promised land… a choice.</a:t>
            </a:r>
          </a:p>
          <a:p>
            <a:endParaRPr lang="en-US" sz="3600" b="1" dirty="0"/>
          </a:p>
          <a:p>
            <a:r>
              <a:rPr lang="en-US" sz="3600" b="1" dirty="0" smtClean="0"/>
              <a:t>As individuals, offspring of Dan can be born again. As a Tribe saved unto God himself, they are not included in the Revelation 7 passage. Covenants with God – Israel!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86278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292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Ephraim is simply replaced by name with Joseph; Ephraim’s father.</a:t>
            </a:r>
          </a:p>
          <a:p>
            <a:endParaRPr lang="en-US" sz="3600" dirty="0"/>
          </a:p>
          <a:p>
            <a:r>
              <a:rPr lang="en-US" sz="3600" b="1" dirty="0" smtClean="0">
                <a:solidFill>
                  <a:srgbClr val="0070C0"/>
                </a:solidFill>
              </a:rPr>
              <a:t>Manasseh, Ephraim’s older brother, is mentioned as included in the 144,000. </a:t>
            </a:r>
          </a:p>
          <a:p>
            <a:r>
              <a:rPr lang="en-US" sz="3600" b="1" dirty="0" smtClean="0">
                <a:solidFill>
                  <a:srgbClr val="0070C0"/>
                </a:solidFill>
              </a:rPr>
              <a:t>Why? He is a first born son.</a:t>
            </a:r>
            <a:endParaRPr 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15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/>
              <a:t>Be mindful or reminded that </a:t>
            </a:r>
            <a:r>
              <a:rPr lang="en-US" sz="3600" b="1" dirty="0" smtClean="0">
                <a:solidFill>
                  <a:srgbClr val="0070C0"/>
                </a:solidFill>
              </a:rPr>
              <a:t>Old Testament </a:t>
            </a:r>
            <a:r>
              <a:rPr lang="en-US" sz="3600" b="1" dirty="0" smtClean="0"/>
              <a:t>covenants with Israel are almost all exclusive between God and His chosen people. Not symbolic but actual.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dirty="0" smtClean="0">
                <a:solidFill>
                  <a:srgbClr val="7030A0"/>
                </a:solidFill>
              </a:rPr>
              <a:t>New Testament </a:t>
            </a:r>
            <a:r>
              <a:rPr lang="en-US" sz="3600" b="1" dirty="0" smtClean="0"/>
              <a:t>covenants are not exclusive. Jesus died so that ALL could be saved IF…….!  By free will…</a:t>
            </a:r>
          </a:p>
        </p:txBody>
      </p:sp>
    </p:spTree>
    <p:extLst>
      <p:ext uri="{BB962C8B-B14F-4D97-AF65-F5344CB8AC3E}">
        <p14:creationId xmlns:p14="http://schemas.microsoft.com/office/powerpoint/2010/main" val="15982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Chapter 14 and 7 differences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 Revelation 14 John </a:t>
            </a:r>
            <a:r>
              <a:rPr lang="en-US" b="1" dirty="0" smtClean="0">
                <a:solidFill>
                  <a:srgbClr val="FF0000"/>
                </a:solidFill>
              </a:rPr>
              <a:t>sees</a:t>
            </a:r>
            <a:r>
              <a:rPr lang="en-US" b="1" dirty="0" smtClean="0"/>
              <a:t> the 144,000</a:t>
            </a:r>
          </a:p>
          <a:p>
            <a:r>
              <a:rPr lang="en-US" b="1" dirty="0" smtClean="0"/>
              <a:t>In Revelation 7 he only </a:t>
            </a:r>
            <a:r>
              <a:rPr lang="en-US" b="1" dirty="0" smtClean="0">
                <a:solidFill>
                  <a:srgbClr val="FF0000"/>
                </a:solidFill>
              </a:rPr>
              <a:t>hears</a:t>
            </a:r>
            <a:r>
              <a:rPr lang="en-US" b="1" dirty="0" smtClean="0"/>
              <a:t> the number.</a:t>
            </a:r>
          </a:p>
          <a:p>
            <a:endParaRPr lang="en-US" b="1" dirty="0"/>
          </a:p>
          <a:p>
            <a:r>
              <a:rPr lang="en-US" b="1" dirty="0" err="1" smtClean="0">
                <a:solidFill>
                  <a:srgbClr val="0070C0"/>
                </a:solidFill>
              </a:rPr>
              <a:t>Hmmmm</a:t>
            </a:r>
            <a:r>
              <a:rPr lang="en-US" b="1" dirty="0" smtClean="0">
                <a:solidFill>
                  <a:srgbClr val="0070C0"/>
                </a:solidFill>
              </a:rPr>
              <a:t>? Might this be an identity issue in chapter 7? Perhaps John would recognize some within the 144,000 from the Tribes of </a:t>
            </a:r>
            <a:r>
              <a:rPr lang="en-US" b="1" dirty="0">
                <a:solidFill>
                  <a:srgbClr val="0070C0"/>
                </a:solidFill>
              </a:rPr>
              <a:t>I</a:t>
            </a:r>
            <a:r>
              <a:rPr lang="en-US" b="1" dirty="0" smtClean="0">
                <a:solidFill>
                  <a:srgbClr val="0070C0"/>
                </a:solidFill>
              </a:rPr>
              <a:t>srael as HE is Israeli. 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18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Chapter 14 and 7 differences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/>
              <a:t>In C7 it is God who is the deity mentioned until verse 9 when the rest of the redeemed are identified.</a:t>
            </a:r>
          </a:p>
          <a:p>
            <a:r>
              <a:rPr lang="en-US" sz="3600" b="1" dirty="0" smtClean="0"/>
              <a:t>In C14 it is God AND the Lamb </a:t>
            </a:r>
            <a:r>
              <a:rPr lang="en-US" sz="3600" b="1" dirty="0"/>
              <a:t>(</a:t>
            </a:r>
            <a:r>
              <a:rPr lang="en-US" sz="3600" b="1" dirty="0" smtClean="0"/>
              <a:t>Jesus) who are the deities</a:t>
            </a:r>
            <a:endParaRPr lang="en-US" sz="3600" b="1" dirty="0"/>
          </a:p>
          <a:p>
            <a:pPr marL="0" indent="0">
              <a:buNone/>
            </a:pPr>
            <a:endParaRPr lang="en-US" sz="1600" b="1" dirty="0" smtClean="0"/>
          </a:p>
          <a:p>
            <a:r>
              <a:rPr lang="en-US" sz="3600" b="1" dirty="0" smtClean="0"/>
              <a:t>C7 never mentions a song sung by them</a:t>
            </a:r>
          </a:p>
          <a:p>
            <a:r>
              <a:rPr lang="en-US" sz="3600" b="1" dirty="0" smtClean="0"/>
              <a:t>C14 it is a song only they could learn and sing. </a:t>
            </a:r>
            <a:r>
              <a:rPr 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Tribulation salvations???</a:t>
            </a:r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62398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Chapter 14 and 7 differences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 C7 the 144,000 are sealed onto God</a:t>
            </a:r>
          </a:p>
          <a:p>
            <a:r>
              <a:rPr lang="en-US" b="1" dirty="0" smtClean="0"/>
              <a:t>In C14 they are “redeemed from earth.”</a:t>
            </a:r>
          </a:p>
          <a:p>
            <a:pPr lvl="1"/>
            <a:r>
              <a:rPr lang="en-US" b="1" dirty="0" smtClean="0"/>
              <a:t>This suggests anyone regardless of  being gentile or Israeli; </a:t>
            </a:r>
            <a:r>
              <a:rPr lang="en-US" b="1" i="1" dirty="0" smtClean="0">
                <a:solidFill>
                  <a:schemeClr val="accent6">
                    <a:lumMod val="75000"/>
                  </a:schemeClr>
                </a:solidFill>
              </a:rPr>
              <a:t>Anthropos (mankind, human)</a:t>
            </a:r>
            <a:endParaRPr lang="en-US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b="1" dirty="0" smtClean="0"/>
          </a:p>
          <a:p>
            <a:r>
              <a:rPr lang="en-US" b="1" dirty="0" smtClean="0"/>
              <a:t>C14 identifies these 144,000 as “going wherever Jesus goes” [V4].</a:t>
            </a:r>
          </a:p>
        </p:txBody>
      </p:sp>
    </p:spTree>
    <p:extLst>
      <p:ext uri="{BB962C8B-B14F-4D97-AF65-F5344CB8AC3E}">
        <p14:creationId xmlns:p14="http://schemas.microsoft.com/office/powerpoint/2010/main" val="190679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Chapter 14 and 7 differences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 C7 no characteristics are mentioned other than tribal identities.</a:t>
            </a:r>
          </a:p>
          <a:p>
            <a:endParaRPr lang="en-US" b="1" dirty="0" smtClean="0"/>
          </a:p>
          <a:p>
            <a:r>
              <a:rPr lang="en-US" b="1" dirty="0" smtClean="0"/>
              <a:t>In C14 the 144,000 are given many identifying characteristics: (next slide)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79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909" y="381000"/>
            <a:ext cx="8229600" cy="5036129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Chapter 14 identifying characteristics</a:t>
            </a:r>
          </a:p>
          <a:p>
            <a:pPr marL="0" indent="0" algn="ctr">
              <a:buNone/>
            </a:pPr>
            <a:endParaRPr lang="en-US" b="1" dirty="0">
              <a:solidFill>
                <a:srgbClr val="0070C0"/>
              </a:solidFill>
            </a:endParaRPr>
          </a:p>
          <a:p>
            <a:pPr algn="ctr"/>
            <a:r>
              <a:rPr lang="en-US" b="1" dirty="0" smtClean="0">
                <a:solidFill>
                  <a:srgbClr val="0070C0"/>
                </a:solidFill>
              </a:rPr>
              <a:t>They </a:t>
            </a:r>
            <a:r>
              <a:rPr lang="en-US" b="1" dirty="0">
                <a:solidFill>
                  <a:srgbClr val="0070C0"/>
                </a:solidFill>
              </a:rPr>
              <a:t>sang a NEW </a:t>
            </a:r>
            <a:r>
              <a:rPr lang="en-US" b="1" dirty="0" smtClean="0">
                <a:solidFill>
                  <a:srgbClr val="0070C0"/>
                </a:solidFill>
              </a:rPr>
              <a:t>song</a:t>
            </a:r>
          </a:p>
          <a:p>
            <a:pPr algn="ctr"/>
            <a:r>
              <a:rPr lang="en-US" b="1" dirty="0">
                <a:solidFill>
                  <a:srgbClr val="7030A0"/>
                </a:solidFill>
              </a:rPr>
              <a:t>they are new babes in Christ (virgins</a:t>
            </a:r>
            <a:r>
              <a:rPr lang="en-US" b="1" dirty="0" smtClean="0">
                <a:solidFill>
                  <a:srgbClr val="7030A0"/>
                </a:solidFill>
              </a:rPr>
              <a:t>)</a:t>
            </a:r>
          </a:p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they follow the lamb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everywhere</a:t>
            </a:r>
          </a:p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no lie has crossed their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lips</a:t>
            </a:r>
          </a:p>
          <a:p>
            <a:pPr algn="ctr"/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they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stand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before the Throne, the elders and the </a:t>
            </a:r>
            <a:r>
              <a:rPr lang="en-US" b="1" u="sng" dirty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Living creatures.</a:t>
            </a:r>
          </a:p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09600" y="5791200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None of this is true of the 144,000 mentioned in chapter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00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Chapter 14 and 7 differences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C7 “they are SEALED” but no mention is made of a mark other than tribal association.</a:t>
            </a:r>
          </a:p>
          <a:p>
            <a:endParaRPr lang="en-US" sz="3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In C14 there is an identity placed on each forehead; the names of the Father God and the Son Jesus.</a:t>
            </a:r>
          </a:p>
        </p:txBody>
      </p:sp>
    </p:spTree>
    <p:extLst>
      <p:ext uri="{BB962C8B-B14F-4D97-AF65-F5344CB8AC3E}">
        <p14:creationId xmlns:p14="http://schemas.microsoft.com/office/powerpoint/2010/main" val="78378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Chapter 14 and 7 differences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599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C7: Might these be the same people mentioned in Ezekiel 9:4</a:t>
            </a:r>
          </a:p>
          <a:p>
            <a:pPr lvl="1"/>
            <a:r>
              <a:rPr lang="en-US" b="1" i="1" dirty="0"/>
              <a:t>"Go </a:t>
            </a:r>
            <a:r>
              <a:rPr lang="en-US" b="1" i="1" u="sng" dirty="0"/>
              <a:t>throughout </a:t>
            </a:r>
            <a:r>
              <a:rPr lang="en-US" b="1" i="1" u="sng" dirty="0" smtClean="0"/>
              <a:t>Jerusalem </a:t>
            </a:r>
            <a:r>
              <a:rPr lang="en-US" b="1" i="1" dirty="0"/>
              <a:t>and put a </a:t>
            </a:r>
            <a:r>
              <a:rPr lang="en-US" b="1" i="1" dirty="0" smtClean="0">
                <a:solidFill>
                  <a:srgbClr val="C00000"/>
                </a:solidFill>
              </a:rPr>
              <a:t>*mark</a:t>
            </a:r>
            <a:r>
              <a:rPr lang="en-US" b="1" i="1" dirty="0" smtClean="0"/>
              <a:t> </a:t>
            </a:r>
            <a:r>
              <a:rPr lang="en-US" b="1" i="1" dirty="0"/>
              <a:t>on the foreheads of those who grieve and lament over all the detestable things that are done in it</a:t>
            </a:r>
            <a:r>
              <a:rPr lang="en-US" b="1" i="1" dirty="0" smtClean="0"/>
              <a:t>.“</a:t>
            </a:r>
            <a:br>
              <a:rPr lang="en-US" b="1" i="1" dirty="0" smtClean="0"/>
            </a:br>
            <a:endParaRPr lang="en-US" b="1" i="1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*The mark is Ezekiel</a:t>
            </a:r>
            <a:r>
              <a:rPr lang="en-US" dirty="0" smtClean="0"/>
              <a:t> is the last letter in the Hebrew Alphabet. In Revelation 14 the </a:t>
            </a:r>
            <a:r>
              <a:rPr lang="en-US" dirty="0" smtClean="0">
                <a:solidFill>
                  <a:srgbClr val="C00000"/>
                </a:solidFill>
              </a:rPr>
              <a:t>mark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is the Name of the Father</a:t>
            </a:r>
            <a:r>
              <a:rPr lang="en-US" dirty="0" smtClean="0"/>
              <a:t> that is found on their foreheads, not a Hebrew letter.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3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Special note per the seal…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Revelation 7:3 states… 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To the angels is told: </a:t>
            </a:r>
            <a:r>
              <a:rPr lang="en-US" b="1" i="1" dirty="0" smtClean="0">
                <a:solidFill>
                  <a:srgbClr val="0070C0"/>
                </a:solidFill>
              </a:rPr>
              <a:t>"Don't </a:t>
            </a:r>
            <a:r>
              <a:rPr lang="en-US" b="1" i="1" dirty="0">
                <a:solidFill>
                  <a:srgbClr val="0070C0"/>
                </a:solidFill>
              </a:rPr>
              <a:t>harm the land or the sea or the trees before </a:t>
            </a:r>
            <a:r>
              <a:rPr lang="en-US" b="1" i="1" u="sng" dirty="0">
                <a:solidFill>
                  <a:srgbClr val="0070C0"/>
                </a:solidFill>
              </a:rPr>
              <a:t>we</a:t>
            </a:r>
            <a:r>
              <a:rPr lang="en-US" b="1" i="1" dirty="0">
                <a:solidFill>
                  <a:srgbClr val="0070C0"/>
                </a:solidFill>
              </a:rPr>
              <a:t> mark the foreheads of those who serve our God</a:t>
            </a:r>
            <a:r>
              <a:rPr lang="en-US" b="1" i="1" dirty="0" smtClean="0">
                <a:solidFill>
                  <a:srgbClr val="0070C0"/>
                </a:solidFill>
              </a:rPr>
              <a:t>."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Ezekiel 9:4 identifies a </a:t>
            </a:r>
            <a:r>
              <a:rPr lang="en-US" sz="4800" b="1" dirty="0" smtClean="0">
                <a:solidFill>
                  <a:srgbClr val="0070C0"/>
                </a:solidFill>
              </a:rPr>
              <a:t>we</a:t>
            </a:r>
            <a:r>
              <a:rPr lang="en-US" b="1" dirty="0" smtClean="0">
                <a:solidFill>
                  <a:srgbClr val="0070C0"/>
                </a:solidFill>
              </a:rPr>
              <a:t> in that there are several involved in the making of the mark.</a:t>
            </a:r>
            <a:endParaRPr lang="en-US" b="1" dirty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07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Special note per the </a:t>
            </a:r>
            <a:r>
              <a:rPr lang="en-US" b="1" dirty="0" smtClean="0">
                <a:solidFill>
                  <a:srgbClr val="C00000"/>
                </a:solidFill>
              </a:rPr>
              <a:t>TAUV </a:t>
            </a:r>
            <a:r>
              <a:rPr lang="en-US" b="1" dirty="0" smtClean="0"/>
              <a:t>seal…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This once again suggests it may be those who are marked with </a:t>
            </a:r>
            <a:r>
              <a:rPr lang="en-US" sz="3600" b="1" dirty="0" smtClean="0">
                <a:solidFill>
                  <a:srgbClr val="C00000"/>
                </a:solidFill>
              </a:rPr>
              <a:t>TAUV</a:t>
            </a:r>
            <a:r>
              <a:rPr lang="en-US" sz="3600" b="1" dirty="0" smtClean="0"/>
              <a:t>, the last letter of the Hebrew alphabet, may also be the same who are protected of God when they flee the destruction of Jerusalem by Gentile armies.</a:t>
            </a:r>
          </a:p>
          <a:p>
            <a:r>
              <a:rPr lang="en-US" sz="3600" b="1" dirty="0" err="1" smtClean="0"/>
              <a:t>Tauv</a:t>
            </a:r>
            <a:r>
              <a:rPr lang="en-US" sz="3600" b="1" dirty="0" smtClean="0"/>
              <a:t> is a very specific MARK.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19589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Different MARKS…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Revelation 7:2, 3</a:t>
            </a:r>
          </a:p>
          <a:p>
            <a:r>
              <a:rPr lang="en-US" dirty="0" smtClean="0"/>
              <a:t>Revelation 13:16, 17</a:t>
            </a:r>
          </a:p>
          <a:p>
            <a:r>
              <a:rPr lang="en-US" dirty="0" smtClean="0"/>
              <a:t>Ezekiel 9:4-10</a:t>
            </a:r>
          </a:p>
          <a:p>
            <a:r>
              <a:rPr lang="en-US" dirty="0" smtClean="0"/>
              <a:t>Revelation 14:1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>
                <a:solidFill>
                  <a:srgbClr val="7030A0"/>
                </a:solidFill>
              </a:rPr>
              <a:t>MARK</a:t>
            </a:r>
            <a:r>
              <a:rPr lang="en-US" dirty="0" smtClean="0">
                <a:solidFill>
                  <a:srgbClr val="7030A0"/>
                </a:solidFill>
              </a:rPr>
              <a:t>: </a:t>
            </a:r>
            <a:r>
              <a:rPr lang="en-US" u="sng" dirty="0" smtClean="0"/>
              <a:t>21</a:t>
            </a:r>
            <a:r>
              <a:rPr lang="en-US" dirty="0" smtClean="0"/>
              <a:t> meanings for this word found in the Greek; </a:t>
            </a:r>
            <a:r>
              <a:rPr lang="en-US" u="sng" dirty="0" smtClean="0"/>
              <a:t>28</a:t>
            </a:r>
            <a:r>
              <a:rPr lang="en-US" dirty="0" smtClean="0"/>
              <a:t> meanings in the Hebrew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SEAL</a:t>
            </a:r>
            <a:r>
              <a:rPr lang="en-US" dirty="0" smtClean="0"/>
              <a:t>: </a:t>
            </a:r>
            <a:r>
              <a:rPr lang="en-US" u="sng" dirty="0" smtClean="0"/>
              <a:t>6</a:t>
            </a:r>
            <a:r>
              <a:rPr lang="en-US" dirty="0" smtClean="0"/>
              <a:t> meanings in the Hebrew; </a:t>
            </a:r>
            <a:r>
              <a:rPr lang="en-US" u="sng" dirty="0" smtClean="0"/>
              <a:t>3</a:t>
            </a:r>
            <a:r>
              <a:rPr lang="en-US" dirty="0" smtClean="0"/>
              <a:t> in the Greek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8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Revelation 14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838200"/>
          </a:xfrm>
        </p:spPr>
        <p:txBody>
          <a:bodyPr/>
          <a:lstStyle/>
          <a:p>
            <a:r>
              <a:rPr lang="en-US" dirty="0" smtClean="0"/>
              <a:t>…continued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70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029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1" dirty="0" smtClean="0"/>
              <a:t>Verse one is specific:</a:t>
            </a:r>
          </a:p>
          <a:p>
            <a:endParaRPr lang="en-US" dirty="0"/>
          </a:p>
          <a:p>
            <a:r>
              <a:rPr lang="en-US" b="1" dirty="0" smtClean="0"/>
              <a:t>The chapter 14, 144,000 have  the Mark of “the Father” on their forehead. Some translations include the name of the “LAMB.” </a:t>
            </a:r>
            <a:br>
              <a:rPr lang="en-US" b="1" dirty="0" smtClean="0"/>
            </a:br>
            <a:endParaRPr lang="en-US" b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Either way, this group does not have the Ezekiel 9:5 mark of TAUV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9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en-US" b="1" dirty="0" smtClean="0"/>
              <a:t>Events mentioned in C14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The 144,00 with the Mark of the Father (and the lamb?)</a:t>
            </a:r>
          </a:p>
          <a:p>
            <a:r>
              <a:rPr lang="en-US" b="1" dirty="0" smtClean="0"/>
              <a:t>A song only they could learn and sing</a:t>
            </a:r>
          </a:p>
          <a:p>
            <a:r>
              <a:rPr lang="en-US" b="1" dirty="0" smtClean="0"/>
              <a:t>V3c: They were redeemed from earth – </a:t>
            </a:r>
            <a:r>
              <a:rPr lang="en-US" b="1" i="1" dirty="0" err="1" smtClean="0"/>
              <a:t>Antropos</a:t>
            </a:r>
            <a:r>
              <a:rPr lang="en-US" b="1" i="1" dirty="0" smtClean="0"/>
              <a:t>. </a:t>
            </a:r>
            <a:r>
              <a:rPr lang="en-US" b="1" dirty="0" smtClean="0"/>
              <a:t>This is generic wording meaning MANKIND.</a:t>
            </a:r>
            <a:endParaRPr lang="en-US" b="1" i="1" dirty="0" smtClean="0"/>
          </a:p>
          <a:p>
            <a:r>
              <a:rPr lang="en-US" b="1" dirty="0" smtClean="0"/>
              <a:t>Not defiled by or with women (discussion)</a:t>
            </a:r>
          </a:p>
          <a:p>
            <a:pPr lvl="1"/>
            <a:r>
              <a:rPr lang="en-US" b="1" dirty="0" smtClean="0"/>
              <a:t>For they are virgins (New born babes in Christ)</a:t>
            </a:r>
          </a:p>
          <a:p>
            <a:pPr lvl="1"/>
            <a:r>
              <a:rPr lang="en-US" b="1" dirty="0" smtClean="0"/>
              <a:t>Redeemed among men as Gods first fruits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4641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Events mentioned in C14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14:5 They are without fault before the throne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smtClean="0"/>
              <a:t>An Angel appears with the everlasting gospel message for the WORLD, every person to hear.</a:t>
            </a:r>
          </a:p>
          <a:p>
            <a:pPr lvl="1"/>
            <a:r>
              <a:rPr lang="en-US" dirty="0" smtClean="0"/>
              <a:t>Every language, tribe, nation, kindred will hear</a:t>
            </a:r>
          </a:p>
          <a:p>
            <a:r>
              <a:rPr lang="en-US" dirty="0" smtClean="0"/>
              <a:t>V7 </a:t>
            </a:r>
            <a:r>
              <a:rPr lang="en-US" i="1" dirty="0" smtClean="0"/>
              <a:t>Fear God; worship Him </a:t>
            </a:r>
            <a:r>
              <a:rPr lang="en-US" dirty="0" smtClean="0"/>
              <a:t>is the message</a:t>
            </a:r>
          </a:p>
          <a:p>
            <a:r>
              <a:rPr lang="en-US" dirty="0" smtClean="0"/>
              <a:t>Another angel (v8) “Babylon is fallen”</a:t>
            </a:r>
          </a:p>
          <a:p>
            <a:r>
              <a:rPr lang="en-US" dirty="0" smtClean="0"/>
              <a:t>V9,10 The result of accepting the mark of the Beast OR worshiping him or his image.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68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Understanding Greek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14:13… This may very well be the souls under the throne </a:t>
            </a:r>
            <a:r>
              <a:rPr lang="en-US" dirty="0"/>
              <a:t>[Revelation </a:t>
            </a:r>
            <a:r>
              <a:rPr lang="en-US" dirty="0" smtClean="0"/>
              <a:t>6:9,10] in Jerusalem who plead for vengeance. A different 144,000? Martyred during the Tribulation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Blessed are the dead in the Lord </a:t>
            </a:r>
            <a:r>
              <a:rPr lang="en-US" b="1" u="sng" dirty="0" smtClean="0">
                <a:solidFill>
                  <a:srgbClr val="FF0000"/>
                </a:solidFill>
              </a:rPr>
              <a:t>FROM HENCE FORWARD.</a:t>
            </a:r>
            <a:r>
              <a:rPr lang="en-US" b="1" dirty="0" smtClean="0">
                <a:solidFill>
                  <a:srgbClr val="FF0000"/>
                </a:solidFill>
              </a:rPr>
              <a:t> This is count begins sometime within the Tribulation period of 7 years.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71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Verse 14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i="1" dirty="0" smtClean="0">
                <a:solidFill>
                  <a:schemeClr val="accent1"/>
                </a:solidFill>
              </a:rPr>
              <a:t>“…one who looks like the son of man.”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 smtClean="0"/>
          </a:p>
          <a:p>
            <a:r>
              <a:rPr lang="en-US" b="1" dirty="0" smtClean="0"/>
              <a:t>Wearing </a:t>
            </a:r>
            <a:r>
              <a:rPr lang="en-US" b="1" dirty="0">
                <a:solidFill>
                  <a:srgbClr val="CC9900"/>
                </a:solidFill>
              </a:rPr>
              <a:t>a</a:t>
            </a:r>
            <a:r>
              <a:rPr lang="en-US" b="1" dirty="0" smtClean="0">
                <a:solidFill>
                  <a:srgbClr val="CC9900"/>
                </a:solidFill>
              </a:rPr>
              <a:t> golden crown </a:t>
            </a:r>
            <a:r>
              <a:rPr lang="en-US" b="1" dirty="0" smtClean="0"/>
              <a:t>of and possessing a very sharp sickle in hand.</a:t>
            </a:r>
          </a:p>
          <a:p>
            <a:pPr lvl="1"/>
            <a:r>
              <a:rPr lang="en-US" b="1" dirty="0" smtClean="0"/>
              <a:t>Jesus himself? Probably</a:t>
            </a:r>
          </a:p>
        </p:txBody>
      </p:sp>
    </p:spTree>
    <p:extLst>
      <p:ext uri="{BB962C8B-B14F-4D97-AF65-F5344CB8AC3E}">
        <p14:creationId xmlns:p14="http://schemas.microsoft.com/office/powerpoint/2010/main" val="49328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they differ 9 VS 14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Rev 7 - 144,000 SAME AS CHAPTER 14</a:t>
            </a:r>
          </a:p>
          <a:p>
            <a:r>
              <a:rPr lang="en-US" b="1" dirty="0" smtClean="0"/>
              <a:t>7:3 these people are still alive on and earth </a:t>
            </a:r>
          </a:p>
          <a:p>
            <a:r>
              <a:rPr lang="en-US" b="1" dirty="0" smtClean="0"/>
              <a:t>7:4 sealed from every tribe of the sons of Israel. 12,000 x 12 = 144,000</a:t>
            </a:r>
          </a:p>
          <a:p>
            <a:r>
              <a:rPr lang="en-US" b="1" dirty="0" smtClean="0"/>
              <a:t>7:9 they are joined by a great additional number clothed in </a:t>
            </a:r>
            <a:r>
              <a:rPr lang="en-US" b="1" u="sng" dirty="0" smtClean="0"/>
              <a:t>white robes </a:t>
            </a:r>
            <a:r>
              <a:rPr lang="en-US" b="1" dirty="0" smtClean="0"/>
              <a:t>(redeemed from the Tribulation – 7:14)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95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b="1" dirty="0" smtClean="0"/>
              <a:t>Revelation 6:9-11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When he opened the 5</a:t>
            </a:r>
            <a:r>
              <a:rPr lang="en-US" baseline="30000" dirty="0" smtClean="0"/>
              <a:t>th</a:t>
            </a:r>
            <a:r>
              <a:rPr lang="en-US" dirty="0" smtClean="0"/>
              <a:t> seal </a:t>
            </a:r>
          </a:p>
          <a:p>
            <a:r>
              <a:rPr lang="en-US" dirty="0" smtClean="0"/>
              <a:t>Souls under the throne; slaughtered for their testimony; crying for vengeance; will be joined by a </a:t>
            </a:r>
            <a:r>
              <a:rPr lang="en-US" b="1" dirty="0" smtClean="0">
                <a:solidFill>
                  <a:srgbClr val="C00000"/>
                </a:solidFill>
              </a:rPr>
              <a:t>specific</a:t>
            </a:r>
            <a:r>
              <a:rPr lang="en-US" dirty="0" smtClean="0"/>
              <a:t> additional number slain for the same cause during the tribulation. </a:t>
            </a:r>
          </a:p>
          <a:p>
            <a:r>
              <a:rPr lang="en-US" dirty="0" smtClean="0"/>
              <a:t>Might this count know by God be the 144,000?</a:t>
            </a:r>
          </a:p>
          <a:p>
            <a:r>
              <a:rPr lang="en-US" dirty="0" smtClean="0"/>
              <a:t>We are not given a precise number but a number is defined… “</a:t>
            </a:r>
            <a:r>
              <a:rPr lang="en-US" b="1" i="1" dirty="0" err="1" smtClean="0">
                <a:solidFill>
                  <a:srgbClr val="C00000"/>
                </a:solidFill>
              </a:rPr>
              <a:t>u.ntil</a:t>
            </a:r>
            <a:r>
              <a:rPr lang="en-US" b="1" i="1" dirty="0" smtClean="0">
                <a:solidFill>
                  <a:srgbClr val="C00000"/>
                </a:solidFill>
              </a:rPr>
              <a:t> the correct number have died.” </a:t>
            </a:r>
            <a:r>
              <a:rPr lang="en-US" sz="2400" b="1" dirty="0"/>
              <a:t>[</a:t>
            </a:r>
            <a:r>
              <a:rPr lang="en-US" sz="2400" b="1" dirty="0" smtClean="0"/>
              <a:t>Verse 11]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5241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41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 Christ’s letter to the church at </a:t>
            </a:r>
            <a:r>
              <a:rPr lang="en-US" b="1" dirty="0" smtClean="0"/>
              <a:t>Sardis and through John, </a:t>
            </a:r>
            <a:r>
              <a:rPr lang="en-US" b="1" dirty="0"/>
              <a:t>He tells them, </a:t>
            </a:r>
            <a:r>
              <a:rPr lang="en-US" b="1" i="1" dirty="0">
                <a:solidFill>
                  <a:schemeClr val="tx2"/>
                </a:solidFill>
              </a:rPr>
              <a:t>“but you have a few people in Sardis </a:t>
            </a:r>
            <a:r>
              <a:rPr lang="en-US" b="1" i="1" u="sng" dirty="0">
                <a:solidFill>
                  <a:schemeClr val="bg2">
                    <a:lumMod val="25000"/>
                  </a:schemeClr>
                </a:solidFill>
              </a:rPr>
              <a:t>who have not defiled their clothes, and they will walk with Me in white</a:t>
            </a:r>
            <a:r>
              <a:rPr lang="en-US" b="1" i="1" dirty="0">
                <a:solidFill>
                  <a:schemeClr val="tx2"/>
                </a:solidFill>
              </a:rPr>
              <a:t>, because they are worthy</a:t>
            </a:r>
            <a:r>
              <a:rPr lang="en-US" b="1" i="1" dirty="0" smtClean="0">
                <a:solidFill>
                  <a:schemeClr val="tx2"/>
                </a:solidFill>
              </a:rPr>
              <a:t>.”</a:t>
            </a:r>
            <a:r>
              <a:rPr lang="en-US" b="1" dirty="0" smtClean="0">
                <a:solidFill>
                  <a:schemeClr val="tx2"/>
                </a:solidFill>
              </a:rPr>
              <a:t/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[Revelation 3:4]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72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Revelation 14 - 144,000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stood with the lamb (Jesus) on Mt Zion</a:t>
            </a:r>
          </a:p>
          <a:p>
            <a:r>
              <a:rPr lang="en-US" dirty="0" smtClean="0"/>
              <a:t>Harpists playing and singing a new song</a:t>
            </a:r>
          </a:p>
          <a:p>
            <a:r>
              <a:rPr lang="en-US" dirty="0" smtClean="0"/>
              <a:t>Standing before the Throne of God</a:t>
            </a:r>
          </a:p>
          <a:p>
            <a:r>
              <a:rPr lang="en-US" dirty="0" smtClean="0"/>
              <a:t>Had the Father’s and Son’s name identified on each forehead.</a:t>
            </a:r>
          </a:p>
          <a:p>
            <a:r>
              <a:rPr lang="en-US" dirty="0" smtClean="0"/>
              <a:t>Remained undefiled after their salvation</a:t>
            </a:r>
          </a:p>
          <a:p>
            <a:r>
              <a:rPr lang="en-US" dirty="0" smtClean="0"/>
              <a:t>Redeemed from mankind (</a:t>
            </a:r>
            <a:r>
              <a:rPr lang="en-US" i="1" dirty="0" err="1" smtClean="0"/>
              <a:t>anthopos</a:t>
            </a:r>
            <a:r>
              <a:rPr lang="en-US" dirty="0" smtClean="0"/>
              <a:t>) as first fruits of those yet to be redeemed.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4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4"/>
                </a:solidFill>
              </a:rPr>
              <a:t>Does every person on earth</a:t>
            </a:r>
            <a:br>
              <a:rPr lang="en-US" b="1" dirty="0" smtClean="0">
                <a:solidFill>
                  <a:schemeClr val="accent4"/>
                </a:solidFill>
              </a:rPr>
            </a:br>
            <a:r>
              <a:rPr lang="en-US" b="1" dirty="0" smtClean="0">
                <a:solidFill>
                  <a:schemeClr val="accent4"/>
                </a:solidFill>
              </a:rPr>
              <a:t> hear the gospel?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V6: “</a:t>
            </a:r>
            <a:r>
              <a:rPr lang="en-US" b="1" dirty="0" smtClean="0"/>
              <a:t>Then I saw another angel… </a:t>
            </a:r>
            <a:r>
              <a:rPr lang="en-US" b="1" dirty="0" smtClean="0">
                <a:solidFill>
                  <a:schemeClr val="accent4"/>
                </a:solidFill>
              </a:rPr>
              <a:t>proclaiming the gospel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b="1" dirty="0" smtClean="0"/>
              <a:t>to every nation, tribe, language and people.” </a:t>
            </a:r>
          </a:p>
          <a:p>
            <a:endParaRPr lang="en-US" b="1" dirty="0"/>
          </a:p>
          <a:p>
            <a:r>
              <a:rPr lang="en-US" b="1" dirty="0" smtClean="0"/>
              <a:t>Yes, God will provide in HIS OWN WAY the opportunity to know the gospel.</a:t>
            </a:r>
          </a:p>
          <a:p>
            <a:r>
              <a:rPr lang="en-US" b="1" dirty="0" smtClean="0"/>
              <a:t>If the two witnesses of Revelation 11:1-14 are seen by every person so will these angelic beings of chapter 14.</a:t>
            </a:r>
          </a:p>
        </p:txBody>
      </p:sp>
    </p:spTree>
    <p:extLst>
      <p:ext uri="{BB962C8B-B14F-4D97-AF65-F5344CB8AC3E}">
        <p14:creationId xmlns:p14="http://schemas.microsoft.com/office/powerpoint/2010/main" val="355722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2</a:t>
            </a:r>
            <a:r>
              <a:rPr lang="en-US" b="1" baseline="30000" dirty="0" smtClean="0"/>
              <a:t>nd</a:t>
            </a:r>
            <a:r>
              <a:rPr lang="en-US" b="1" dirty="0" smtClean="0"/>
              <a:t> Angel (14:6 &amp;7)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This angel proclaims to the world:</a:t>
            </a:r>
            <a:r>
              <a:rPr lang="en-US" b="1" i="1" dirty="0" smtClean="0"/>
              <a:t> </a:t>
            </a:r>
            <a:r>
              <a:rPr lang="en-US" b="1" i="1" dirty="0" smtClean="0">
                <a:solidFill>
                  <a:srgbClr val="7030A0"/>
                </a:solidFill>
              </a:rPr>
              <a:t>Come and worship the Lord they “creator.” </a:t>
            </a:r>
            <a:r>
              <a:rPr lang="en-US" i="1" dirty="0" smtClean="0">
                <a:solidFill>
                  <a:srgbClr val="7030A0"/>
                </a:solidFill>
              </a:rPr>
              <a:t/>
            </a:r>
            <a:br>
              <a:rPr lang="en-US" i="1" dirty="0" smtClean="0">
                <a:solidFill>
                  <a:srgbClr val="7030A0"/>
                </a:solidFill>
              </a:rPr>
            </a:br>
            <a:endParaRPr lang="en-US" i="1" dirty="0" smtClean="0">
              <a:solidFill>
                <a:srgbClr val="7030A0"/>
              </a:solidFill>
            </a:endParaRPr>
          </a:p>
          <a:p>
            <a:r>
              <a:rPr lang="en-US" dirty="0" smtClean="0"/>
              <a:t>“Saying” or “said” [v7] is </a:t>
            </a:r>
            <a:r>
              <a:rPr lang="en-US" b="1" i="1" dirty="0" err="1" smtClean="0">
                <a:solidFill>
                  <a:schemeClr val="accent2"/>
                </a:solidFill>
              </a:rPr>
              <a:t>Euaggelion</a:t>
            </a:r>
            <a:r>
              <a:rPr lang="en-US" dirty="0" smtClean="0"/>
              <a:t> in the Greek.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“…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saying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, fear the Lord God and give Him the glory…”</a:t>
            </a:r>
          </a:p>
          <a:p>
            <a:r>
              <a:rPr lang="en-US" dirty="0" smtClean="0"/>
              <a:t>It is the meaning and message of the four synoptic gospels [Matthew, Mark, Luke, John]</a:t>
            </a: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30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 3</a:t>
            </a:r>
            <a:r>
              <a:rPr lang="en-US" b="1" baseline="30000" dirty="0" smtClean="0"/>
              <a:t>rd</a:t>
            </a:r>
            <a:r>
              <a:rPr lang="en-US" b="1" dirty="0" smtClean="0"/>
              <a:t> Angel (14:9-12)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God’s final warning with consequence for failing to give one’s self to God, Jesus, and the indwelling of the Holy Spirit.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There is no forgiveness for refusing the Holy Spirit, taking the mark of the beast or worshiping (at any time) the beast or its image. This sin will be unpardonable.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80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14:13 </a:t>
            </a:r>
            <a:r>
              <a:rPr lang="en-US" b="1" dirty="0" smtClean="0">
                <a:solidFill>
                  <a:srgbClr val="7030A0"/>
                </a:solidFill>
              </a:rPr>
              <a:t>“Blessed are the dead…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400" dirty="0" smtClean="0"/>
              <a:t>…</a:t>
            </a:r>
            <a:r>
              <a:rPr lang="en-US" sz="3900" b="1" i="1" dirty="0" smtClean="0">
                <a:solidFill>
                  <a:srgbClr val="7030A0"/>
                </a:solidFill>
              </a:rPr>
              <a:t>who die in the Lord </a:t>
            </a:r>
            <a:r>
              <a:rPr lang="en-US" sz="3900" b="1" i="1" u="sng" dirty="0" smtClean="0">
                <a:solidFill>
                  <a:srgbClr val="7030A0"/>
                </a:solidFill>
              </a:rPr>
              <a:t>from here on</a:t>
            </a:r>
            <a:r>
              <a:rPr lang="en-US" sz="3900" b="1" dirty="0" smtClean="0">
                <a:solidFill>
                  <a:srgbClr val="7030A0"/>
                </a:solidFill>
              </a:rPr>
              <a:t>.</a:t>
            </a:r>
          </a:p>
          <a:p>
            <a:endParaRPr lang="en-US" b="1" dirty="0">
              <a:solidFill>
                <a:srgbClr val="7030A0"/>
              </a:solidFill>
            </a:endParaRPr>
          </a:p>
          <a:p>
            <a:r>
              <a:rPr lang="en-US" sz="3700" b="1" dirty="0" smtClean="0">
                <a:solidFill>
                  <a:schemeClr val="accent2">
                    <a:lumMod val="75000"/>
                  </a:schemeClr>
                </a:solidFill>
              </a:rPr>
              <a:t>Their deeds will follow them into the Great White Throne judgment. The Bema Seat judgment has already past. These dead are slain by order of the beast image during the 2</a:t>
            </a:r>
            <a:r>
              <a:rPr lang="en-US" sz="3700" b="1" baseline="30000" dirty="0" smtClean="0">
                <a:solidFill>
                  <a:schemeClr val="accent2">
                    <a:lumMod val="75000"/>
                  </a:schemeClr>
                </a:solidFill>
              </a:rPr>
              <a:t>nd</a:t>
            </a:r>
            <a:r>
              <a:rPr lang="en-US" sz="3700" b="1" dirty="0" smtClean="0">
                <a:solidFill>
                  <a:schemeClr val="accent2">
                    <a:lumMod val="75000"/>
                  </a:schemeClr>
                </a:solidFill>
              </a:rPr>
              <a:t> half of the Tribulation [13:15b].</a:t>
            </a:r>
          </a:p>
          <a:p>
            <a:r>
              <a:rPr lang="en-US" sz="3700" b="1" dirty="0" smtClean="0">
                <a:solidFill>
                  <a:srgbClr val="7030A0"/>
                </a:solidFill>
              </a:rPr>
              <a:t/>
            </a:r>
            <a:br>
              <a:rPr lang="en-US" sz="3700" b="1" dirty="0" smtClean="0">
                <a:solidFill>
                  <a:srgbClr val="7030A0"/>
                </a:solidFill>
              </a:rPr>
            </a:br>
            <a:r>
              <a:rPr lang="en-US" sz="3700" b="1" dirty="0" smtClean="0">
                <a:solidFill>
                  <a:srgbClr val="7030A0"/>
                </a:solidFill>
              </a:rPr>
              <a:t>Might these be the pleading souls under the Throne? </a:t>
            </a:r>
            <a:r>
              <a:rPr lang="en-US" sz="3700" b="1" dirty="0" smtClean="0"/>
              <a:t>Go back to Revelation 6:9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2491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Verses 14 - 20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This is the harvesting of inhabitants</a:t>
            </a:r>
            <a:r>
              <a:rPr lang="en-US" b="1" dirty="0"/>
              <a:t> </a:t>
            </a:r>
            <a:r>
              <a:rPr lang="en-US" b="1" dirty="0" smtClean="0"/>
              <a:t>of the earth. Both the good guys and those who will suffer for not deciding to accept Christ.</a:t>
            </a:r>
          </a:p>
          <a:p>
            <a:endParaRPr lang="en-US" dirty="0"/>
          </a:p>
          <a:p>
            <a:r>
              <a:rPr lang="en-US" dirty="0" smtClean="0"/>
              <a:t>The sharp sickle (</a:t>
            </a:r>
            <a:r>
              <a:rPr lang="en-US" i="1" dirty="0" err="1"/>
              <a:t>drep</a:t>
            </a:r>
            <a:r>
              <a:rPr lang="en-US" i="1" dirty="0"/>
              <a:t>'-</a:t>
            </a:r>
            <a:r>
              <a:rPr lang="en-US" i="1" dirty="0" smtClean="0"/>
              <a:t>an-on)</a:t>
            </a:r>
            <a:r>
              <a:rPr lang="en-US" dirty="0" smtClean="0"/>
              <a:t> mentioned here in v14 is a gathering-in more than a slicing tool.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48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V16…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“… for the harvest of the earth is ripe… and he swung his sickle then the earth was harvested.”</a:t>
            </a:r>
          </a:p>
          <a:p>
            <a:endParaRPr lang="en-US" sz="1050" b="1" dirty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This means the hour has come or the end of choice is over. Some commentaries say this is the point of rapture; i.e. post-rapture view</a:t>
            </a:r>
          </a:p>
        </p:txBody>
      </p:sp>
    </p:spTree>
    <p:extLst>
      <p:ext uri="{BB962C8B-B14F-4D97-AF65-F5344CB8AC3E}">
        <p14:creationId xmlns:p14="http://schemas.microsoft.com/office/powerpoint/2010/main" val="96083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Judgment is now meted out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Joel 3:13</a:t>
            </a:r>
          </a:p>
          <a:p>
            <a:pPr lvl="1"/>
            <a:r>
              <a:rPr lang="en-US" i="1" dirty="0">
                <a:solidFill>
                  <a:schemeClr val="tx2"/>
                </a:solidFill>
              </a:rPr>
              <a:t>Put ye in the sickle; for the harvest is ripe: come, tread ye; for the winepress is full, the vats overflow; for their wickedness is </a:t>
            </a:r>
            <a:r>
              <a:rPr lang="en-US" i="1" dirty="0" smtClean="0">
                <a:solidFill>
                  <a:schemeClr val="tx2"/>
                </a:solidFill>
              </a:rPr>
              <a:t>*</a:t>
            </a:r>
            <a:r>
              <a:rPr lang="en-US" b="1" i="1" dirty="0" smtClean="0">
                <a:solidFill>
                  <a:schemeClr val="tx2"/>
                </a:solidFill>
              </a:rPr>
              <a:t>great</a:t>
            </a:r>
            <a:r>
              <a:rPr lang="en-US" i="1" dirty="0">
                <a:solidFill>
                  <a:schemeClr val="tx2"/>
                </a:solidFill>
              </a:rPr>
              <a:t>. </a:t>
            </a:r>
          </a:p>
          <a:p>
            <a:pPr marL="457200" lvl="1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*Great means “</a:t>
            </a:r>
            <a:r>
              <a:rPr lang="en-US" b="1" i="1" dirty="0" err="1" smtClean="0"/>
              <a:t>rab</a:t>
            </a:r>
            <a:r>
              <a:rPr lang="en-US" b="1" i="1" dirty="0" smtClean="0"/>
              <a:t>” </a:t>
            </a:r>
            <a:r>
              <a:rPr lang="en-US" b="1" dirty="0" smtClean="0"/>
              <a:t>in the Greek: </a:t>
            </a:r>
            <a:r>
              <a:rPr lang="en-US" b="1" i="1" dirty="0" smtClean="0"/>
              <a:t>sufficient, no more evidence is needed, exceeding God’s patience</a:t>
            </a:r>
            <a:r>
              <a:rPr lang="en-US" dirty="0" smtClean="0"/>
              <a:t>. Choice is now gone. Judgment is all that remains.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75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Rev 14:20</a:t>
            </a:r>
            <a:r>
              <a:rPr lang="en-US" dirty="0"/>
              <a:t>  </a:t>
            </a:r>
            <a:r>
              <a:rPr lang="en-US" dirty="0" smtClean="0"/>
              <a:t>“</a:t>
            </a:r>
            <a:r>
              <a:rPr lang="en-US" b="1" i="1" dirty="0" smtClean="0">
                <a:solidFill>
                  <a:srgbClr val="0070C0"/>
                </a:solidFill>
              </a:rPr>
              <a:t>The </a:t>
            </a:r>
            <a:r>
              <a:rPr lang="en-US" b="1" i="1" dirty="0">
                <a:solidFill>
                  <a:srgbClr val="0070C0"/>
                </a:solidFill>
              </a:rPr>
              <a:t>wine </a:t>
            </a:r>
            <a:r>
              <a:rPr lang="en-US" b="1" i="1" dirty="0" smtClean="0">
                <a:solidFill>
                  <a:srgbClr val="0070C0"/>
                </a:solidFill>
              </a:rPr>
              <a:t>press </a:t>
            </a:r>
            <a:r>
              <a:rPr lang="en-US" b="1" i="1" dirty="0">
                <a:solidFill>
                  <a:srgbClr val="0070C0"/>
                </a:solidFill>
              </a:rPr>
              <a:t>was trampled outside the city, and blood flowed from the wine press as high as a horse's bridle for about 183 miles</a:t>
            </a:r>
            <a:r>
              <a:rPr lang="en-US" b="1" i="1" dirty="0" smtClean="0">
                <a:solidFill>
                  <a:srgbClr val="0070C0"/>
                </a:solidFill>
              </a:rPr>
              <a:t>.” </a:t>
            </a:r>
            <a:r>
              <a:rPr lang="en-US" b="1" dirty="0" smtClean="0"/>
              <a:t>Review previous slide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FF0000"/>
                </a:solidFill>
              </a:rPr>
              <a:t>Their bodies (200,000,000 man army) are destroyed but their souls remain to stand judgment at the Great White Throne.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4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It is all judgment BETWEEN chapter 15 and chapter 18:</a:t>
            </a:r>
            <a:br>
              <a:rPr lang="en-US" b="1" dirty="0" smtClean="0"/>
            </a:br>
            <a:endParaRPr lang="en-US" b="1" dirty="0" smtClean="0"/>
          </a:p>
          <a:p>
            <a:pPr lvl="1"/>
            <a:r>
              <a:rPr lang="en-US" sz="3000" dirty="0" smtClean="0"/>
              <a:t>7 Plagues or vials that follow the defeat of this evil army</a:t>
            </a: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Chapter 15 &amp; 16</a:t>
            </a:r>
          </a:p>
          <a:p>
            <a:pPr lvl="1"/>
            <a:r>
              <a:rPr lang="en-US" sz="3000" dirty="0" smtClean="0"/>
              <a:t>The </a:t>
            </a:r>
            <a:r>
              <a:rPr lang="en-US" sz="3000" smtClean="0"/>
              <a:t>[harlot] woman </a:t>
            </a:r>
            <a:r>
              <a:rPr lang="en-US" sz="3000" dirty="0" smtClean="0"/>
              <a:t>and the beast </a:t>
            </a: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Chapter 17</a:t>
            </a:r>
          </a:p>
          <a:p>
            <a:pPr lvl="1"/>
            <a:r>
              <a:rPr lang="en-US" sz="3000" dirty="0" smtClean="0"/>
              <a:t>Fall of Babylon</a:t>
            </a:r>
          </a:p>
          <a:p>
            <a:pPr lvl="2"/>
            <a:r>
              <a:rPr lang="en-US" dirty="0" smtClean="0"/>
              <a:t>Chapter 18</a:t>
            </a:r>
          </a:p>
        </p:txBody>
      </p:sp>
    </p:spTree>
    <p:extLst>
      <p:ext uri="{BB962C8B-B14F-4D97-AF65-F5344CB8AC3E}">
        <p14:creationId xmlns:p14="http://schemas.microsoft.com/office/powerpoint/2010/main" val="416584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3555</TotalTime>
  <Words>1770</Words>
  <Application>Microsoft Office PowerPoint</Application>
  <PresentationFormat>On-screen Show (4:3)</PresentationFormat>
  <Paragraphs>185</Paragraphs>
  <Slides>43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144,000</vt:lpstr>
      <vt:lpstr>Are they the same people?</vt:lpstr>
      <vt:lpstr>SIMILARITIES</vt:lpstr>
      <vt:lpstr>SIMILARITIES</vt:lpstr>
      <vt:lpstr>SIMILARITIES</vt:lpstr>
      <vt:lpstr>How Do They Differ?</vt:lpstr>
      <vt:lpstr>Why not Dan and Ephraim?</vt:lpstr>
      <vt:lpstr>PowerPoint Presentation</vt:lpstr>
      <vt:lpstr>The Promised Land</vt:lpstr>
      <vt:lpstr>PowerPoint Presentation</vt:lpstr>
      <vt:lpstr>Matthew 12:31</vt:lpstr>
      <vt:lpstr>PowerPoint Presentation</vt:lpstr>
      <vt:lpstr>PowerPoint Presentation</vt:lpstr>
      <vt:lpstr>PowerPoint Presentation</vt:lpstr>
      <vt:lpstr>Chapter 14 and 7 differences</vt:lpstr>
      <vt:lpstr>Chapter 14 and 7 differences</vt:lpstr>
      <vt:lpstr>Chapter 14 and 7 differences</vt:lpstr>
      <vt:lpstr>Chapter 14 and 7 differences</vt:lpstr>
      <vt:lpstr>PowerPoint Presentation</vt:lpstr>
      <vt:lpstr>Chapter 14 and 7 differences</vt:lpstr>
      <vt:lpstr>Chapter 14 and 7 differences</vt:lpstr>
      <vt:lpstr>Special note per the seal…</vt:lpstr>
      <vt:lpstr>Special note per the TAUV seal…</vt:lpstr>
      <vt:lpstr>Different MARKS…</vt:lpstr>
      <vt:lpstr>Revelation 14</vt:lpstr>
      <vt:lpstr>PowerPoint Presentation</vt:lpstr>
      <vt:lpstr>Events mentioned in C14</vt:lpstr>
      <vt:lpstr>Events mentioned in C14</vt:lpstr>
      <vt:lpstr>Understanding Greek</vt:lpstr>
      <vt:lpstr>Verse 14</vt:lpstr>
      <vt:lpstr>How they differ 9 VS 14</vt:lpstr>
      <vt:lpstr>Revelation 6:9-11</vt:lpstr>
      <vt:lpstr>In Christ’s letter to the church at Sardis and through John, He tells them, “but you have a few people in Sardis who have not defiled their clothes, and they will walk with Me in white, because they are worthy.” [Revelation 3:4]</vt:lpstr>
      <vt:lpstr>Revelation 14 - 144,000</vt:lpstr>
      <vt:lpstr>Does every person on earth  hear the gospel?</vt:lpstr>
      <vt:lpstr> 2nd Angel (14:6 &amp;7)</vt:lpstr>
      <vt:lpstr>A 3rd Angel (14:9-12)</vt:lpstr>
      <vt:lpstr>14:13 “Blessed are the dead…</vt:lpstr>
      <vt:lpstr>Verses 14 - 20</vt:lpstr>
      <vt:lpstr>V16…</vt:lpstr>
      <vt:lpstr>Judgment is now meted out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144,000</dc:title>
  <dc:creator>Jim</dc:creator>
  <cp:lastModifiedBy>gifted</cp:lastModifiedBy>
  <cp:revision>98</cp:revision>
  <dcterms:created xsi:type="dcterms:W3CDTF">2016-05-12T13:49:41Z</dcterms:created>
  <dcterms:modified xsi:type="dcterms:W3CDTF">2016-06-05T19:20:36Z</dcterms:modified>
</cp:coreProperties>
</file>